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7"/>
  </p:notesMasterIdLst>
  <p:handoutMasterIdLst>
    <p:handoutMasterId r:id="rId38"/>
  </p:handoutMasterIdLst>
  <p:sldIdLst>
    <p:sldId id="421" r:id="rId2"/>
    <p:sldId id="433" r:id="rId3"/>
    <p:sldId id="434" r:id="rId4"/>
    <p:sldId id="438" r:id="rId5"/>
    <p:sldId id="447" r:id="rId6"/>
    <p:sldId id="512" r:id="rId7"/>
    <p:sldId id="462" r:id="rId8"/>
    <p:sldId id="497" r:id="rId9"/>
    <p:sldId id="461" r:id="rId10"/>
    <p:sldId id="464" r:id="rId11"/>
    <p:sldId id="498" r:id="rId12"/>
    <p:sldId id="465" r:id="rId13"/>
    <p:sldId id="514" r:id="rId14"/>
    <p:sldId id="466" r:id="rId15"/>
    <p:sldId id="515" r:id="rId16"/>
    <p:sldId id="551" r:id="rId17"/>
    <p:sldId id="460" r:id="rId18"/>
    <p:sldId id="535" r:id="rId19"/>
    <p:sldId id="456" r:id="rId20"/>
    <p:sldId id="469" r:id="rId21"/>
    <p:sldId id="536" r:id="rId22"/>
    <p:sldId id="537" r:id="rId23"/>
    <p:sldId id="538" r:id="rId24"/>
    <p:sldId id="540" r:id="rId25"/>
    <p:sldId id="471" r:id="rId26"/>
    <p:sldId id="472" r:id="rId27"/>
    <p:sldId id="473" r:id="rId28"/>
    <p:sldId id="474" r:id="rId29"/>
    <p:sldId id="516" r:id="rId30"/>
    <p:sldId id="552" r:id="rId31"/>
    <p:sldId id="553" r:id="rId32"/>
    <p:sldId id="475" r:id="rId33"/>
    <p:sldId id="532" r:id="rId34"/>
    <p:sldId id="533" r:id="rId35"/>
    <p:sldId id="289" r:id="rId36"/>
  </p:sldIdLst>
  <p:sldSz cx="12192000" cy="6858000"/>
  <p:notesSz cx="6858000" cy="9144000"/>
  <p:embeddedFontLst>
    <p:embeddedFont>
      <p:font typeface="Helvetica" panose="020B0604020202020204" pitchFamily="34" charset="0"/>
      <p:regular r:id="rId39"/>
      <p:bold r:id="rId40"/>
      <p:italic r:id="rId41"/>
      <p:boldItalic r:id="rId42"/>
    </p:embeddedFont>
    <p:embeddedFont>
      <p:font typeface="Mongolian Baiti" panose="03000500000000000000" pitchFamily="66" charset="0"/>
      <p:regular r:id="rId43"/>
    </p:embeddedFont>
    <p:embeddedFont>
      <p:font typeface="montserrat" panose="00000500000000000000" pitchFamily="2" charset="0"/>
      <p:regular r:id="rId44"/>
      <p:bold r:id="rId45"/>
      <p:italic r:id="rId46"/>
      <p:boldItalic r:id="rId47"/>
    </p:embeddedFont>
    <p:embeddedFont>
      <p:font typeface="Nunito Sans" pitchFamily="2" charset="0"/>
      <p:regular r:id="rId48"/>
      <p:bold r:id="rId49"/>
      <p:italic r:id="rId50"/>
      <p:boldItalic r:id="rId51"/>
    </p:embeddedFont>
    <p:embeddedFont>
      <p:font typeface="Poppins" panose="00000500000000000000" pitchFamily="2" charset="0"/>
      <p:regular r:id="rId52"/>
      <p:bold r:id="rId53"/>
      <p:italic r:id="rId54"/>
      <p:boldItalic r:id="rId55"/>
    </p:embeddedFont>
    <p:embeddedFont>
      <p:font typeface="Roboto" panose="02000000000000000000" pitchFamily="2" charset="0"/>
      <p:regular r:id="rId56"/>
      <p:bold r:id="rId57"/>
      <p:italic r:id="rId58"/>
      <p:boldItalic r:id="rId5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33" userDrawn="1">
          <p15:clr>
            <a:srgbClr val="A4A3A4"/>
          </p15:clr>
        </p15:guide>
        <p15:guide id="2" pos="600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E5E5E5"/>
    <a:srgbClr val="ED3C1F"/>
    <a:srgbClr val="D94333"/>
    <a:srgbClr val="CB5541"/>
    <a:srgbClr val="D56837"/>
    <a:srgbClr val="F05136"/>
    <a:srgbClr val="525252"/>
    <a:srgbClr val="1A1A1A"/>
    <a:srgbClr val="4A4A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102" autoAdjust="0"/>
    <p:restoredTop sz="82484" autoAdjust="0"/>
  </p:normalViewPr>
  <p:slideViewPr>
    <p:cSldViewPr showGuides="1">
      <p:cViewPr varScale="1">
        <p:scale>
          <a:sx n="57" d="100"/>
          <a:sy n="57" d="100"/>
        </p:scale>
        <p:origin x="82" y="139"/>
      </p:cViewPr>
      <p:guideLst>
        <p:guide orient="horz" pos="733"/>
        <p:guide pos="6000"/>
      </p:guideLst>
    </p:cSldViewPr>
  </p:slideViewPr>
  <p:notesTextViewPr>
    <p:cViewPr>
      <p:scale>
        <a:sx n="100" d="100"/>
        <a:sy n="100" d="100"/>
      </p:scale>
      <p:origin x="0" y="0"/>
    </p:cViewPr>
  </p:notesTextViewPr>
  <p:sorterViewPr>
    <p:cViewPr varScale="1">
      <p:scale>
        <a:sx n="100" d="100"/>
        <a:sy n="100" d="100"/>
      </p:scale>
      <p:origin x="0" y="-1196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font" Target="fonts/font20.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64"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46" Type="http://schemas.openxmlformats.org/officeDocument/2006/relationships/font" Target="fonts/font8.fntdata"/><Relationship Id="rId59"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font" Target="fonts/font16.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font" Target="fonts/font1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ner 03" userId="146907e377e94744" providerId="LiveId" clId="{AD4EB353-14FD-4493-B12E-A574804B0EFD}"/>
    <pc:docChg chg="undo custSel addSld modSld sldOrd">
      <pc:chgData name="Loner 03" userId="146907e377e94744" providerId="LiveId" clId="{AD4EB353-14FD-4493-B12E-A574804B0EFD}" dt="2025-01-23T09:58:11.451" v="124" actId="113"/>
      <pc:docMkLst>
        <pc:docMk/>
      </pc:docMkLst>
      <pc:sldChg chg="modSp mod">
        <pc:chgData name="Loner 03" userId="146907e377e94744" providerId="LiveId" clId="{AD4EB353-14FD-4493-B12E-A574804B0EFD}" dt="2025-01-23T09:58:11.451" v="124" actId="113"/>
        <pc:sldMkLst>
          <pc:docMk/>
          <pc:sldMk cId="0" sldId="471"/>
        </pc:sldMkLst>
        <pc:spChg chg="mod">
          <ac:chgData name="Loner 03" userId="146907e377e94744" providerId="LiveId" clId="{AD4EB353-14FD-4493-B12E-A574804B0EFD}" dt="2025-01-23T09:58:11.451" v="124" actId="113"/>
          <ac:spMkLst>
            <pc:docMk/>
            <pc:sldMk cId="0" sldId="471"/>
            <ac:spMk id="4" creationId="{00000000-0000-0000-0000-000000000000}"/>
          </ac:spMkLst>
        </pc:spChg>
      </pc:sldChg>
      <pc:sldChg chg="modSp mod">
        <pc:chgData name="Loner 03" userId="146907e377e94744" providerId="LiveId" clId="{AD4EB353-14FD-4493-B12E-A574804B0EFD}" dt="2025-01-23T09:06:37.950" v="12" actId="20577"/>
        <pc:sldMkLst>
          <pc:docMk/>
          <pc:sldMk cId="0" sldId="474"/>
        </pc:sldMkLst>
        <pc:spChg chg="mod">
          <ac:chgData name="Loner 03" userId="146907e377e94744" providerId="LiveId" clId="{AD4EB353-14FD-4493-B12E-A574804B0EFD}" dt="2025-01-23T09:06:34.295" v="8" actId="14100"/>
          <ac:spMkLst>
            <pc:docMk/>
            <pc:sldMk cId="0" sldId="474"/>
            <ac:spMk id="3" creationId="{00000000-0000-0000-0000-000000000000}"/>
          </ac:spMkLst>
        </pc:spChg>
        <pc:spChg chg="mod">
          <ac:chgData name="Loner 03" userId="146907e377e94744" providerId="LiveId" clId="{AD4EB353-14FD-4493-B12E-A574804B0EFD}" dt="2025-01-23T09:06:37.950" v="12" actId="20577"/>
          <ac:spMkLst>
            <pc:docMk/>
            <pc:sldMk cId="0" sldId="474"/>
            <ac:spMk id="4" creationId="{00000000-0000-0000-0000-000000000000}"/>
          </ac:spMkLst>
        </pc:spChg>
      </pc:sldChg>
      <pc:sldChg chg="ord">
        <pc:chgData name="Loner 03" userId="146907e377e94744" providerId="LiveId" clId="{AD4EB353-14FD-4493-B12E-A574804B0EFD}" dt="2025-01-23T09:11:51.408" v="44"/>
        <pc:sldMkLst>
          <pc:docMk/>
          <pc:sldMk cId="0" sldId="516"/>
        </pc:sldMkLst>
      </pc:sldChg>
      <pc:sldChg chg="addSp modSp new mod modClrScheme chgLayout">
        <pc:chgData name="Loner 03" userId="146907e377e94744" providerId="LiveId" clId="{AD4EB353-14FD-4493-B12E-A574804B0EFD}" dt="2025-01-23T09:13:07.435" v="75" actId="20577"/>
        <pc:sldMkLst>
          <pc:docMk/>
          <pc:sldMk cId="1893397337" sldId="552"/>
        </pc:sldMkLst>
        <pc:spChg chg="add mod">
          <ac:chgData name="Loner 03" userId="146907e377e94744" providerId="LiveId" clId="{AD4EB353-14FD-4493-B12E-A574804B0EFD}" dt="2025-01-23T09:10:21.339" v="31" actId="27636"/>
          <ac:spMkLst>
            <pc:docMk/>
            <pc:sldMk cId="1893397337" sldId="552"/>
            <ac:spMk id="2" creationId="{EF7EED41-486C-D124-8AEA-D9969AE2F271}"/>
          </ac:spMkLst>
        </pc:spChg>
        <pc:spChg chg="add mod">
          <ac:chgData name="Loner 03" userId="146907e377e94744" providerId="LiveId" clId="{AD4EB353-14FD-4493-B12E-A574804B0EFD}" dt="2025-01-23T09:13:07.435" v="75" actId="20577"/>
          <ac:spMkLst>
            <pc:docMk/>
            <pc:sldMk cId="1893397337" sldId="552"/>
            <ac:spMk id="3" creationId="{9A2891FF-6B87-D066-D832-FA6FA300127B}"/>
          </ac:spMkLst>
        </pc:spChg>
      </pc:sldChg>
      <pc:sldChg chg="delSp modSp new mod">
        <pc:chgData name="Loner 03" userId="146907e377e94744" providerId="LiveId" clId="{AD4EB353-14FD-4493-B12E-A574804B0EFD}" dt="2025-01-23T09:14:50.190" v="93" actId="6549"/>
        <pc:sldMkLst>
          <pc:docMk/>
          <pc:sldMk cId="1731368168" sldId="553"/>
        </pc:sldMkLst>
        <pc:spChg chg="del">
          <ac:chgData name="Loner 03" userId="146907e377e94744" providerId="LiveId" clId="{AD4EB353-14FD-4493-B12E-A574804B0EFD}" dt="2025-01-23T09:12:08.161" v="50" actId="478"/>
          <ac:spMkLst>
            <pc:docMk/>
            <pc:sldMk cId="1731368168" sldId="553"/>
            <ac:spMk id="2" creationId="{D0E035B7-D17E-89EA-C920-CB6DFB048327}"/>
          </ac:spMkLst>
        </pc:spChg>
        <pc:spChg chg="mod">
          <ac:chgData name="Loner 03" userId="146907e377e94744" providerId="LiveId" clId="{AD4EB353-14FD-4493-B12E-A574804B0EFD}" dt="2025-01-23T09:14:50.190" v="93" actId="6549"/>
          <ac:spMkLst>
            <pc:docMk/>
            <pc:sldMk cId="1731368168" sldId="553"/>
            <ac:spMk id="3" creationId="{1E25C4A1-8C10-DAD3-220C-4B608BB99B8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1/23/2025</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99A3E1-D0AF-40CA-9CA4-BE00645EFE64}" type="datetimeFigureOut">
              <a:rPr lang="en-US" smtClean="0"/>
              <a:t>1/23/2025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AB6876-1BF1-4B88-890A-0B4E46201506}"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t>1</a:t>
            </a:r>
            <a:r>
              <a:rPr lang="en-US" b="1" baseline="30000"/>
              <a:t>st</a:t>
            </a:r>
            <a:r>
              <a:rPr lang="en-US" b="1"/>
              <a:t> slide (Mandatory)</a:t>
            </a: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t>12</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t>14</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t>17</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t>19</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t>31</a:t>
            </a:fld>
            <a:endParaRPr lang="en-US" dirty="0"/>
          </a:p>
        </p:txBody>
      </p:sp>
    </p:spTree>
    <p:extLst>
      <p:ext uri="{BB962C8B-B14F-4D97-AF65-F5344CB8AC3E}">
        <p14:creationId xmlns:p14="http://schemas.microsoft.com/office/powerpoint/2010/main" val="13882979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t>35</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t>3</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t>4</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Ans : C</a:t>
            </a:r>
          </a:p>
        </p:txBody>
      </p:sp>
      <p:sp>
        <p:nvSpPr>
          <p:cNvPr id="4" name="Slide Number Placeholder 3"/>
          <p:cNvSpPr>
            <a:spLocks noGrp="1"/>
          </p:cNvSpPr>
          <p:nvPr>
            <p:ph type="sldNum" sz="quarter" idx="5"/>
          </p:nvPr>
        </p:nvSpPr>
        <p:spPr/>
        <p:txBody>
          <a:bodyPr/>
          <a:lstStyle/>
          <a:p>
            <a:fld id="{0AAB6876-1BF1-4B88-890A-0B4E46201506}" type="slidenum">
              <a:rPr lang="en-US" smtClean="0"/>
              <a:t>7</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Ans : C</a:t>
            </a:r>
          </a:p>
        </p:txBody>
      </p:sp>
      <p:sp>
        <p:nvSpPr>
          <p:cNvPr id="4" name="Slide Number Placeholder 3"/>
          <p:cNvSpPr>
            <a:spLocks noGrp="1"/>
          </p:cNvSpPr>
          <p:nvPr>
            <p:ph type="sldNum" sz="quarter" idx="5"/>
          </p:nvPr>
        </p:nvSpPr>
        <p:spPr/>
        <p:txBody>
          <a:bodyPr/>
          <a:lstStyle/>
          <a:p>
            <a:fld id="{0AAB6876-1BF1-4B88-890A-0B4E46201506}" type="slidenum">
              <a:rPr lang="en-US" smtClean="0"/>
              <a:t>8</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AB6876-1BF1-4B88-890A-0B4E46201506}" type="slidenum">
              <a:rPr lang="en-US" smtClean="0"/>
              <a:t>9</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US" b="0" i="0" dirty="0">
              <a:solidFill>
                <a:srgbClr val="333333"/>
              </a:solidFill>
              <a:effectLst/>
              <a:latin typeface="Poppins" panose="00000500000000000000" pitchFamily="2" charset="0"/>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10</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US" b="0" i="0" dirty="0">
              <a:solidFill>
                <a:srgbClr val="333333"/>
              </a:solidFill>
              <a:effectLst/>
              <a:latin typeface="Poppins" panose="00000500000000000000" pitchFamily="2" charset="0"/>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11</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1/23/2025</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file:///C:\Users\DELL\AppData\Local\Temp\wps\INetCache\510061c32903611b0566183d91d3e75d" TargetMode="Externa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8806" y="1998021"/>
            <a:ext cx="4834388" cy="286195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2" name="TextBox 1"/>
          <p:cNvSpPr txBox="1"/>
          <p:nvPr/>
        </p:nvSpPr>
        <p:spPr>
          <a:xfrm>
            <a:off x="914400" y="304800"/>
            <a:ext cx="8610600" cy="1323439"/>
          </a:xfrm>
          <a:prstGeom prst="rect">
            <a:avLst/>
          </a:prstGeom>
          <a:noFill/>
        </p:spPr>
        <p:txBody>
          <a:bodyPr wrap="square" rtlCol="0">
            <a:spAutoFit/>
          </a:bodyPr>
          <a:lstStyle/>
          <a:p>
            <a:r>
              <a:rPr lang="en-US" sz="4000" b="1" i="0" dirty="0">
                <a:effectLst/>
                <a:latin typeface="Times New Roman" panose="02020603050405020304" pitchFamily="18" charset="0"/>
                <a:cs typeface="Times New Roman" panose="02020603050405020304" pitchFamily="18" charset="0"/>
              </a:rPr>
              <a:t>Child Ego State: Emotional and Spontaneous Responses</a:t>
            </a:r>
            <a:endParaRPr lang="en-IN" sz="40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685800" y="1976767"/>
            <a:ext cx="10210800" cy="3108543"/>
          </a:xfrm>
          <a:prstGeom prst="rect">
            <a:avLst/>
          </a:prstGeom>
          <a:noFill/>
        </p:spPr>
        <p:txBody>
          <a:bodyPr wrap="square" rtlCol="0">
            <a:spAutoFit/>
          </a:bodyPr>
          <a:lstStyle/>
          <a:p>
            <a:r>
              <a:rPr lang="en-US" sz="2800" b="1" i="0" dirty="0">
                <a:effectLst/>
                <a:latin typeface="Times New Roman" panose="02020603050405020304" pitchFamily="18" charset="0"/>
                <a:cs typeface="Times New Roman" panose="02020603050405020304" pitchFamily="18" charset="0"/>
              </a:rPr>
              <a:t>Adapted Child (AC):</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 This aspect reflects behaviors and feelings learned from interactions with others during childhood.</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 It can involve compliance or rebelliousness, depending on the learned responses.</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 Example: Someone reacting to criticism with a submissive, compliant attitude.</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2" name="TextBox 1"/>
          <p:cNvSpPr txBox="1"/>
          <p:nvPr/>
        </p:nvSpPr>
        <p:spPr>
          <a:xfrm>
            <a:off x="914400" y="304800"/>
            <a:ext cx="8610600" cy="1323439"/>
          </a:xfrm>
          <a:prstGeom prst="rect">
            <a:avLst/>
          </a:prstGeom>
          <a:noFill/>
        </p:spPr>
        <p:txBody>
          <a:bodyPr wrap="square" rtlCol="0">
            <a:spAutoFit/>
          </a:bodyPr>
          <a:lstStyle/>
          <a:p>
            <a:r>
              <a:rPr lang="en-US" sz="4000" b="1" i="0" dirty="0">
                <a:effectLst/>
                <a:latin typeface="Times New Roman" panose="02020603050405020304" pitchFamily="18" charset="0"/>
                <a:cs typeface="Times New Roman" panose="02020603050405020304" pitchFamily="18" charset="0"/>
              </a:rPr>
              <a:t>Child Ego State: Emotional and Spontaneous Responses</a:t>
            </a:r>
            <a:endParaRPr lang="en-IN" sz="40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685800" y="1976767"/>
            <a:ext cx="10210800" cy="2677656"/>
          </a:xfrm>
          <a:prstGeom prst="rect">
            <a:avLst/>
          </a:prstGeom>
          <a:noFill/>
        </p:spPr>
        <p:txBody>
          <a:bodyPr wrap="square" rtlCol="0">
            <a:spAutoFit/>
          </a:bodyPr>
          <a:lstStyle/>
          <a:p>
            <a:r>
              <a:rPr lang="en-US" sz="2800" b="1" i="0" dirty="0">
                <a:effectLst/>
                <a:latin typeface="Times New Roman" panose="02020603050405020304" pitchFamily="18" charset="0"/>
                <a:cs typeface="Times New Roman" panose="02020603050405020304" pitchFamily="18" charset="0"/>
              </a:rPr>
              <a:t>Natural Child (NC):</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This represents the spontaneous and unfiltered emotions and behaviors that individuals experienced in childhood. </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It can be joyful, curious, or rebellious.</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Example: Laughing wholeheartedly at a funny situation without inhibition.</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2" name="TextBox 1"/>
          <p:cNvSpPr txBox="1"/>
          <p:nvPr/>
        </p:nvSpPr>
        <p:spPr>
          <a:xfrm>
            <a:off x="1219200" y="457200"/>
            <a:ext cx="9829800"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Importance of Recognizing Ego states :</a:t>
            </a:r>
          </a:p>
        </p:txBody>
      </p:sp>
      <p:sp>
        <p:nvSpPr>
          <p:cNvPr id="3" name="TextBox 2"/>
          <p:cNvSpPr txBox="1"/>
          <p:nvPr/>
        </p:nvSpPr>
        <p:spPr>
          <a:xfrm>
            <a:off x="381000" y="1828800"/>
            <a:ext cx="11049000" cy="2677656"/>
          </a:xfrm>
          <a:prstGeom prst="rect">
            <a:avLst/>
          </a:prstGeom>
          <a:noFill/>
        </p:spPr>
        <p:txBody>
          <a:bodyPr wrap="square" rtlCol="0">
            <a:spAutoFit/>
          </a:bodyPr>
          <a:lstStyle/>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Understanding motivations </a:t>
            </a:r>
          </a:p>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Enhanced communication skills </a:t>
            </a:r>
          </a:p>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Conflict Resolution</a:t>
            </a:r>
          </a:p>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Building Rapport</a:t>
            </a:r>
          </a:p>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Promoting Emotional intelligence</a:t>
            </a:r>
          </a:p>
          <a:p>
            <a:pPr marL="457200" indent="-457200">
              <a:buFont typeface="Arial" panose="020B0604020202020204" pitchFamily="34" charset="0"/>
              <a:buChar char="•"/>
            </a:pPr>
            <a:endParaRPr lang="en-IN" sz="28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4"/>
          <a:srcRect l="-2888"/>
          <a:stretch>
            <a:fillRect/>
          </a:stretch>
        </p:blipFill>
        <p:spPr>
          <a:xfrm>
            <a:off x="6629400" y="1295400"/>
            <a:ext cx="5429885" cy="4070985"/>
          </a:xfrm>
          <a:prstGeom prst="rect">
            <a:avLst/>
          </a:prstGeom>
          <a:effectLst>
            <a:softEdge rad="63500"/>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6200" y="0"/>
            <a:ext cx="6341110" cy="5975985"/>
          </a:xfrm>
          <a:prstGeom prst="rect">
            <a:avLst/>
          </a:prstGeom>
          <a:ln>
            <a:solidFill>
              <a:schemeClr val="accent1"/>
            </a:solidFill>
          </a:ln>
          <a:effectLst>
            <a:softEdge rad="139700"/>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extBox 2"/>
          <p:cNvSpPr txBox="1"/>
          <p:nvPr/>
        </p:nvSpPr>
        <p:spPr>
          <a:xfrm>
            <a:off x="609600" y="381000"/>
            <a:ext cx="9525000" cy="769441"/>
          </a:xfrm>
          <a:prstGeom prst="rect">
            <a:avLst/>
          </a:prstGeom>
          <a:noFill/>
        </p:spPr>
        <p:txBody>
          <a:bodyPr wrap="square" rtlCol="0">
            <a:spAutoFit/>
          </a:bodyPr>
          <a:lstStyle/>
          <a:p>
            <a:r>
              <a:rPr lang="en-IN" sz="4400" b="1" i="0" dirty="0">
                <a:effectLst/>
                <a:latin typeface="Times New Roman" panose="02020603050405020304" pitchFamily="18" charset="0"/>
                <a:cs typeface="Times New Roman" panose="02020603050405020304" pitchFamily="18" charset="0"/>
              </a:rPr>
              <a:t>Transactions in Communication</a:t>
            </a:r>
            <a:endParaRPr lang="en-IN" sz="44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876300" y="1600200"/>
            <a:ext cx="8991600" cy="3539430"/>
          </a:xfrm>
          <a:prstGeom prst="rect">
            <a:avLst/>
          </a:prstGeom>
          <a:noFill/>
        </p:spPr>
        <p:txBody>
          <a:bodyPr wrap="square" rtlCol="0">
            <a:spAutoFit/>
          </a:bodyPr>
          <a:lstStyle/>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Transactional Analysis views communication as a series of transactions, where individuals send and receive messages. </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A transaction consists of a stimulus and a response, forming the building blocks of interpersonal communication. </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These transactions occur between different ego states, influencing the nature and quality of communication.</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289560" y="290195"/>
            <a:ext cx="11445240" cy="5877560"/>
          </a:xfrm>
          <a:prstGeom prst="rect">
            <a:avLst/>
          </a:prstGeom>
          <a:noFill/>
        </p:spPr>
        <p:txBody>
          <a:bodyPr wrap="square" rtlCol="0" anchor="t">
            <a:spAutoFit/>
          </a:bodyPr>
          <a:lstStyle/>
          <a:p>
            <a:pPr algn="ctr"/>
            <a:r>
              <a:rPr lang="en-US" sz="4000"/>
              <a:t>The ‘3 Rules of Communication’ in TA</a:t>
            </a:r>
          </a:p>
          <a:p>
            <a:endParaRPr lang="en-US" sz="2400"/>
          </a:p>
          <a:p>
            <a:endParaRPr lang="en-US" sz="2400"/>
          </a:p>
          <a:p>
            <a:endParaRPr lang="en-US" sz="2400"/>
          </a:p>
          <a:p>
            <a:r>
              <a:rPr lang="en-US" sz="2400" b="1"/>
              <a:t>1st Rule of Communication</a:t>
            </a:r>
          </a:p>
          <a:p>
            <a:r>
              <a:rPr lang="en-US" sz="2400"/>
              <a:t>So long as transactions remain complementary, communication can continue indefinitely.</a:t>
            </a:r>
          </a:p>
          <a:p>
            <a:endParaRPr lang="en-US" sz="2400"/>
          </a:p>
          <a:p>
            <a:r>
              <a:rPr lang="en-US" sz="2400" b="1"/>
              <a:t>2nd Rule of Communication</a:t>
            </a:r>
          </a:p>
          <a:p>
            <a:r>
              <a:rPr lang="en-US" sz="2400"/>
              <a:t>When a transaction is crossed, a break in communication results, and one or both individuals will need to shift ego states in order for the communication to be re-established</a:t>
            </a:r>
          </a:p>
          <a:p>
            <a:endParaRPr lang="en-US" sz="2400"/>
          </a:p>
          <a:p>
            <a:r>
              <a:rPr lang="en-US" sz="2400" b="1"/>
              <a:t>3rd Rule of Communication</a:t>
            </a:r>
          </a:p>
          <a:p>
            <a:r>
              <a:rPr lang="en-US" sz="2400"/>
              <a:t>The behavioural outcome of an ulterior transaction (one where two messages are sent at the same time; one overt social and one covert psychological) is determined at the psychological level and not at the social level.</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nvSpPr>
        <p:spPr>
          <a:xfrm>
            <a:off x="1066800" y="2742883"/>
            <a:ext cx="109728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en-IN" b="1" i="0" dirty="0">
                <a:effectLst/>
                <a:latin typeface="Times New Roman" panose="02020603050405020304" pitchFamily="18" charset="0"/>
                <a:cs typeface="Times New Roman" panose="02020603050405020304" pitchFamily="18" charset="0"/>
              </a:rPr>
              <a:t>      </a:t>
            </a:r>
            <a:r>
              <a:rPr lang="en-IN" b="1" i="0" dirty="0">
                <a:effectLst/>
                <a:latin typeface="Times New Roman" panose="02020603050405020304" pitchFamily="18" charset="0"/>
                <a:cs typeface="Times New Roman" panose="02020603050405020304" pitchFamily="18" charset="0"/>
              </a:rPr>
              <a:t>Strokes in Transactional Analysis</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pPr algn="l"/>
            <a:r>
              <a:rPr lang="en-IN" b="1" i="0" dirty="0">
                <a:effectLst/>
                <a:latin typeface="Times New Roman" panose="02020603050405020304" pitchFamily="18" charset="0"/>
                <a:cs typeface="Times New Roman" panose="02020603050405020304" pitchFamily="18" charset="0"/>
              </a:rPr>
              <a:t>Strokes in Transactional Analysis</a:t>
            </a:r>
            <a:endParaRPr lang="en-IN"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2" name="TextBox 1"/>
          <p:cNvSpPr txBox="1"/>
          <p:nvPr/>
        </p:nvSpPr>
        <p:spPr>
          <a:xfrm>
            <a:off x="364067" y="1676400"/>
            <a:ext cx="11201400" cy="2676525"/>
          </a:xfrm>
          <a:prstGeom prst="rect">
            <a:avLst/>
          </a:prstGeom>
          <a:noFill/>
        </p:spPr>
        <p:txBody>
          <a:bodyPr wrap="square" rtlCol="0">
            <a:spAutoFit/>
          </a:bodyPr>
          <a:lstStyle/>
          <a:p>
            <a:pPr marL="457200" indent="-457200">
              <a:buFont typeface="Arial" panose="020B0604020202020204" pitchFamily="34" charset="0"/>
              <a:buChar char="•"/>
            </a:pPr>
            <a:r>
              <a:rPr lang="en-US" altLang="en-US" sz="2800" dirty="0">
                <a:latin typeface="Times New Roman" panose="02020603050405020304" pitchFamily="18" charset="0"/>
                <a:cs typeface="Times New Roman" panose="02020603050405020304" pitchFamily="18" charset="0"/>
              </a:rPr>
              <a:t>Eric Berne defined a stroke as the “fundamental unit of social action”.  A stroke is a unit of recognition, when one person recognizes another person. A stroke can be physical, verbal or non-verbal and so could be a hand shake, a compliment or a nod of the head. It could also be a “Hello”, “Go away!” or a dismissive wave of the hand. All of these acknowledge that the other person exists.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t>Introduction of strokes</a:t>
            </a:r>
          </a:p>
        </p:txBody>
      </p:sp>
      <p:sp>
        <p:nvSpPr>
          <p:cNvPr id="3" name="Text Box 2"/>
          <p:cNvSpPr txBox="1"/>
          <p:nvPr/>
        </p:nvSpPr>
        <p:spPr>
          <a:xfrm>
            <a:off x="685800" y="1417320"/>
            <a:ext cx="10387965" cy="5351145"/>
          </a:xfrm>
          <a:prstGeom prst="rect">
            <a:avLst/>
          </a:prstGeom>
        </p:spPr>
        <p:txBody>
          <a:bodyPr wrap="square">
            <a:noAutofit/>
          </a:bodyPr>
          <a:lstStyle/>
          <a:p>
            <a:pPr marL="0" indent="0" algn="just"/>
            <a:r>
              <a:rPr sz="2000" b="0" i="0">
                <a:solidFill>
                  <a:schemeClr val="tx1"/>
                </a:solidFill>
                <a:latin typeface="Helvetica"/>
                <a:ea typeface="Helvetica"/>
              </a:rPr>
              <a:t>Berne introduced the idea of strokes into Transactional Analysis based upon the work of Rene Spitz, a researcher who did pioneering work in the area of child development. Spitz observed that infants deprived of cuddling, touching and handling (in other words, not receiving any physical strokes) were more likely to experience emotional and physical difficulties.</a:t>
            </a:r>
          </a:p>
          <a:p>
            <a:pPr marL="0" indent="0" algn="just"/>
            <a:endParaRPr sz="2000" b="0" i="0">
              <a:solidFill>
                <a:schemeClr val="tx1"/>
              </a:solidFill>
              <a:latin typeface="Helvetica"/>
              <a:ea typeface="Helvetica"/>
            </a:endParaRPr>
          </a:p>
          <a:p>
            <a:pPr marL="0" indent="0" algn="just"/>
            <a:r>
              <a:rPr lang="en-US" altLang="en-US" sz="2000" b="0" i="0">
                <a:solidFill>
                  <a:schemeClr val="tx1"/>
                </a:solidFill>
                <a:latin typeface="Helvetica"/>
                <a:ea typeface="Helvetica"/>
              </a:rPr>
              <a:t>Berne took Spitz’s observations of these infants and developed theories about the needs of adults for strokes. Berne postulated that adults do need physical contact just like infants, but have learned to substitute other types of recognition for physical stimulation. So while an infant needs cuddling, an adult craves a smile, a wink, a hand gesture, or some other form of recognition. Berne defined this requirement of adults to receive strokes by the term “recognition-hunger” or “stroke-hunger”. He said that we are all desperately seeking strokes from others and that a lot of what we do is in order to be stroked.</a:t>
            </a:r>
          </a:p>
          <a:p>
            <a:pPr marL="0" indent="0" algn="just"/>
            <a:endParaRPr lang="en-US" altLang="en-US" sz="2000" b="0" i="0">
              <a:solidFill>
                <a:schemeClr val="tx1"/>
              </a:solidFill>
              <a:latin typeface="Helvetica"/>
              <a:ea typeface="Helvetica"/>
            </a:endParaRPr>
          </a:p>
          <a:p>
            <a:pPr marL="0" indent="0" algn="just"/>
            <a:r>
              <a:rPr lang="en-US" altLang="en-US" sz="2000" b="0" i="0">
                <a:solidFill>
                  <a:schemeClr val="tx1"/>
                </a:solidFill>
                <a:latin typeface="Helvetica"/>
                <a:ea typeface="Helvetica"/>
              </a:rPr>
              <a:t>Understanding how people give and receive both positive and negative strokes, and changing the unhealthy patterns of stroking are important aspects of TA.</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6" name="TextBox 5"/>
          <p:cNvSpPr txBox="1"/>
          <p:nvPr/>
        </p:nvSpPr>
        <p:spPr>
          <a:xfrm>
            <a:off x="3047036" y="3247227"/>
            <a:ext cx="6094070" cy="369332"/>
          </a:xfrm>
          <a:prstGeom prst="rect">
            <a:avLst/>
          </a:prstGeom>
          <a:noFill/>
        </p:spPr>
        <p:txBody>
          <a:bodyPr wrap="square">
            <a:spAutoFit/>
          </a:bodyPr>
          <a:lstStyle/>
          <a:p>
            <a:r>
              <a:rPr lang="en-IN" b="0" dirty="0">
                <a:effectLst/>
              </a:rPr>
              <a:t> </a:t>
            </a:r>
            <a:endParaRPr lang="en-IN" dirty="0"/>
          </a:p>
        </p:txBody>
      </p:sp>
      <p:sp>
        <p:nvSpPr>
          <p:cNvPr id="8" name="TextBox 7"/>
          <p:cNvSpPr txBox="1"/>
          <p:nvPr/>
        </p:nvSpPr>
        <p:spPr>
          <a:xfrm>
            <a:off x="3047036" y="3247227"/>
            <a:ext cx="6094070" cy="369332"/>
          </a:xfrm>
          <a:prstGeom prst="rect">
            <a:avLst/>
          </a:prstGeom>
          <a:noFill/>
        </p:spPr>
        <p:txBody>
          <a:bodyPr wrap="square">
            <a:spAutoFit/>
          </a:bodyPr>
          <a:lstStyle/>
          <a:p>
            <a:r>
              <a:rPr lang="en-IN" b="0" dirty="0">
                <a:effectLst/>
              </a:rPr>
              <a:t> </a:t>
            </a:r>
            <a:endParaRPr lang="en-IN" dirty="0"/>
          </a:p>
        </p:txBody>
      </p:sp>
      <p:sp>
        <p:nvSpPr>
          <p:cNvPr id="10" name="TextBox 9"/>
          <p:cNvSpPr txBox="1"/>
          <p:nvPr/>
        </p:nvSpPr>
        <p:spPr>
          <a:xfrm>
            <a:off x="3047036" y="3247227"/>
            <a:ext cx="6094070" cy="369332"/>
          </a:xfrm>
          <a:prstGeom prst="rect">
            <a:avLst/>
          </a:prstGeom>
          <a:noFill/>
        </p:spPr>
        <p:txBody>
          <a:bodyPr wrap="square">
            <a:spAutoFit/>
          </a:bodyPr>
          <a:lstStyle/>
          <a:p>
            <a:r>
              <a:rPr lang="en-IN" b="0" dirty="0">
                <a:effectLst/>
              </a:rPr>
              <a:t> </a:t>
            </a:r>
            <a:endParaRPr lang="en-IN" dirty="0"/>
          </a:p>
        </p:txBody>
      </p:sp>
      <p:sp>
        <p:nvSpPr>
          <p:cNvPr id="12" name="TextBox 11"/>
          <p:cNvSpPr txBox="1"/>
          <p:nvPr/>
        </p:nvSpPr>
        <p:spPr>
          <a:xfrm>
            <a:off x="3047036" y="3247227"/>
            <a:ext cx="6094070" cy="369332"/>
          </a:xfrm>
          <a:prstGeom prst="rect">
            <a:avLst/>
          </a:prstGeom>
          <a:noFill/>
        </p:spPr>
        <p:txBody>
          <a:bodyPr wrap="square">
            <a:spAutoFit/>
          </a:bodyPr>
          <a:lstStyle/>
          <a:p>
            <a:r>
              <a:rPr lang="en-IN" b="0" dirty="0">
                <a:effectLst/>
              </a:rPr>
              <a:t> </a:t>
            </a:r>
            <a:endParaRPr lang="en-IN" dirty="0"/>
          </a:p>
        </p:txBody>
      </p:sp>
      <p:sp>
        <p:nvSpPr>
          <p:cNvPr id="14" name="TextBox 13"/>
          <p:cNvSpPr txBox="1"/>
          <p:nvPr/>
        </p:nvSpPr>
        <p:spPr>
          <a:xfrm>
            <a:off x="914400" y="1143000"/>
            <a:ext cx="10668000" cy="3970318"/>
          </a:xfrm>
          <a:prstGeom prst="rect">
            <a:avLst/>
          </a:prstGeom>
          <a:noFill/>
        </p:spPr>
        <p:txBody>
          <a:bodyPr wrap="square">
            <a:spAutoFit/>
          </a:bodyPr>
          <a:lstStyle/>
          <a:p>
            <a:pPr algn="l">
              <a:buFont typeface="+mj-lt"/>
              <a:buAutoNum type="arabicPeriod"/>
            </a:pPr>
            <a:r>
              <a:rPr lang="en-US" sz="2800" b="1" i="0" dirty="0">
                <a:solidFill>
                  <a:srgbClr val="374151"/>
                </a:solidFill>
                <a:effectLst/>
                <a:latin typeface="Times New Roman" panose="02020603050405020304" pitchFamily="18" charset="0"/>
                <a:cs typeface="Times New Roman" panose="02020603050405020304" pitchFamily="18" charset="0"/>
              </a:rPr>
              <a:t>Verbal Strokes:</a:t>
            </a:r>
            <a:r>
              <a:rPr lang="en-US" sz="2800" b="0" i="0" dirty="0">
                <a:solidFill>
                  <a:srgbClr val="374151"/>
                </a:solidFill>
                <a:effectLst/>
                <a:latin typeface="Times New Roman" panose="02020603050405020304" pitchFamily="18" charset="0"/>
                <a:cs typeface="Times New Roman" panose="02020603050405020304" pitchFamily="18" charset="0"/>
              </a:rPr>
              <a:t> Verbal expressions of recognition, praise, or acknowledgment. Examples include compliments, positive feedback, or expressions of gratitude.</a:t>
            </a:r>
          </a:p>
          <a:p>
            <a:pPr algn="l">
              <a:buFont typeface="+mj-lt"/>
              <a:buAutoNum type="arabicPeriod"/>
            </a:pPr>
            <a:r>
              <a:rPr lang="en-US" sz="2800" b="1" i="0" dirty="0">
                <a:solidFill>
                  <a:srgbClr val="374151"/>
                </a:solidFill>
                <a:effectLst/>
                <a:latin typeface="Times New Roman" panose="02020603050405020304" pitchFamily="18" charset="0"/>
                <a:cs typeface="Times New Roman" panose="02020603050405020304" pitchFamily="18" charset="0"/>
              </a:rPr>
              <a:t>Non-Verbal Strokes:</a:t>
            </a:r>
            <a:r>
              <a:rPr lang="en-US" sz="2800" b="0" i="0" dirty="0">
                <a:solidFill>
                  <a:srgbClr val="374151"/>
                </a:solidFill>
                <a:effectLst/>
                <a:latin typeface="Times New Roman" panose="02020603050405020304" pitchFamily="18" charset="0"/>
                <a:cs typeface="Times New Roman" panose="02020603050405020304" pitchFamily="18" charset="0"/>
              </a:rPr>
              <a:t> Gestures, facial expressions, or other non-verbal cues that convey acknowledgment. A smile, a nod, or a pat on the back are examples of non-verbal strokes.</a:t>
            </a:r>
          </a:p>
          <a:p>
            <a:pPr algn="l">
              <a:buFont typeface="+mj-lt"/>
              <a:buAutoNum type="arabicPeriod"/>
            </a:pPr>
            <a:r>
              <a:rPr lang="en-US" sz="2800" b="1" i="0" dirty="0">
                <a:solidFill>
                  <a:srgbClr val="374151"/>
                </a:solidFill>
                <a:effectLst/>
                <a:latin typeface="Times New Roman" panose="02020603050405020304" pitchFamily="18" charset="0"/>
                <a:cs typeface="Times New Roman" panose="02020603050405020304" pitchFamily="18" charset="0"/>
              </a:rPr>
              <a:t>Conditional and Unconditional Strokes:</a:t>
            </a:r>
            <a:r>
              <a:rPr lang="en-US" sz="2800" b="0" i="0" dirty="0">
                <a:solidFill>
                  <a:srgbClr val="374151"/>
                </a:solidFill>
                <a:effectLst/>
                <a:latin typeface="Times New Roman" panose="02020603050405020304" pitchFamily="18" charset="0"/>
                <a:cs typeface="Times New Roman" panose="02020603050405020304" pitchFamily="18" charset="0"/>
              </a:rPr>
              <a:t> Conditional strokes are based on specific conditions or achievements, while unconditional strokes are offered regardless of any particular accomplishment.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8"/>
          <p:cNvSpPr txBox="1"/>
          <p:nvPr/>
        </p:nvSpPr>
        <p:spPr>
          <a:xfrm>
            <a:off x="562768" y="1536174"/>
            <a:ext cx="11066463" cy="132343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br>
              <a:rPr lang="en-US" sz="4000" dirty="0"/>
            </a:br>
            <a:endParaRPr lang="en-US" sz="4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5" name="Title 4"/>
          <p:cNvSpPr>
            <a:spLocks noGrp="1"/>
          </p:cNvSpPr>
          <p:nvPr>
            <p:ph type="title"/>
          </p:nvPr>
        </p:nvSpPr>
        <p:spPr>
          <a:xfrm>
            <a:off x="762000" y="2667000"/>
            <a:ext cx="10972800" cy="1143000"/>
          </a:xfrm>
        </p:spPr>
        <p:txBody>
          <a:bodyPr>
            <a:noAutofit/>
          </a:bodyPr>
          <a:lstStyle/>
          <a:p>
            <a:r>
              <a:rPr lang="en-IN" sz="7200" b="1" dirty="0">
                <a:solidFill>
                  <a:schemeClr val="tx2">
                    <a:lumMod val="60000"/>
                    <a:lumOff val="40000"/>
                  </a:schemeClr>
                </a:solidFill>
                <a:latin typeface="Mongolian Baiti" panose="03000500000000000000" pitchFamily="66" charset="0"/>
                <a:cs typeface="Mongolian Baiti" panose="03000500000000000000" pitchFamily="66" charset="0"/>
              </a:rPr>
              <a:t>Transaction Analysis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4" name="TextBox 3"/>
          <p:cNvSpPr txBox="1"/>
          <p:nvPr/>
        </p:nvSpPr>
        <p:spPr>
          <a:xfrm>
            <a:off x="457200" y="1371600"/>
            <a:ext cx="10363200" cy="3539430"/>
          </a:xfrm>
          <a:prstGeom prst="rect">
            <a:avLst/>
          </a:prstGeom>
          <a:noFill/>
        </p:spPr>
        <p:txBody>
          <a:bodyPr wrap="square">
            <a:spAutoFit/>
          </a:bodyPr>
          <a:lstStyle/>
          <a:p>
            <a:pPr algn="l">
              <a:buFont typeface="+mj-lt"/>
              <a:buAutoNum type="arabicPeriod"/>
            </a:pPr>
            <a:r>
              <a:rPr lang="en-US" sz="2800" b="1" i="0" dirty="0">
                <a:solidFill>
                  <a:srgbClr val="374151"/>
                </a:solidFill>
                <a:effectLst/>
                <a:latin typeface="Times New Roman" panose="02020603050405020304" pitchFamily="18" charset="0"/>
                <a:cs typeface="Times New Roman" panose="02020603050405020304" pitchFamily="18" charset="0"/>
              </a:rPr>
              <a:t>Positive Strokes:</a:t>
            </a:r>
            <a:r>
              <a:rPr lang="en-US" sz="2800" b="0" i="0" dirty="0">
                <a:solidFill>
                  <a:srgbClr val="374151"/>
                </a:solidFill>
                <a:effectLst/>
                <a:latin typeface="Times New Roman" panose="02020603050405020304" pitchFamily="18" charset="0"/>
                <a:cs typeface="Times New Roman" panose="02020603050405020304" pitchFamily="18" charset="0"/>
              </a:rPr>
              <a:t> Affirmative expressions that convey recognition, appreciation, or support. Positive strokes contribute to building self-esteem, fostering positive relationships, and reinforcing desirable behaviors.</a:t>
            </a:r>
          </a:p>
          <a:p>
            <a:pPr algn="l">
              <a:buFont typeface="+mj-lt"/>
              <a:buAutoNum type="arabicPeriod"/>
            </a:pPr>
            <a:r>
              <a:rPr lang="en-US" sz="2800" b="1" i="0" dirty="0">
                <a:solidFill>
                  <a:srgbClr val="374151"/>
                </a:solidFill>
                <a:effectLst/>
                <a:latin typeface="Times New Roman" panose="02020603050405020304" pitchFamily="18" charset="0"/>
                <a:cs typeface="Times New Roman" panose="02020603050405020304" pitchFamily="18" charset="0"/>
              </a:rPr>
              <a:t>Negative Strokes:</a:t>
            </a:r>
            <a:r>
              <a:rPr lang="en-US" sz="2800" b="0" i="0" dirty="0">
                <a:solidFill>
                  <a:srgbClr val="374151"/>
                </a:solidFill>
                <a:effectLst/>
                <a:latin typeface="Times New Roman" panose="02020603050405020304" pitchFamily="18" charset="0"/>
                <a:cs typeface="Times New Roman" panose="02020603050405020304" pitchFamily="18" charset="0"/>
              </a:rPr>
              <a:t> Critical or disapproving expressions that can diminish self-esteem and strain relationships. While constructive feedback is essential, excessive negative strokes may hinder personal growth and harm relationships.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304800" y="304800"/>
            <a:ext cx="10856595" cy="922020"/>
          </a:xfrm>
          <a:prstGeom prst="rect">
            <a:avLst/>
          </a:prstGeom>
        </p:spPr>
        <p:txBody>
          <a:bodyPr wrap="square">
            <a:spAutoFit/>
          </a:bodyPr>
          <a:lstStyle/>
          <a:p>
            <a:pPr marL="0" indent="0" algn="just"/>
            <a:r>
              <a:rPr lang="en-IN" b="1" i="0">
                <a:solidFill>
                  <a:schemeClr val="tx1"/>
                </a:solidFill>
                <a:latin typeface="Helvetica"/>
                <a:ea typeface="Helvetica"/>
              </a:rPr>
              <a:t>“</a:t>
            </a:r>
            <a:r>
              <a:rPr b="1" i="0">
                <a:solidFill>
                  <a:schemeClr val="tx1"/>
                </a:solidFill>
                <a:latin typeface="Helvetica"/>
                <a:ea typeface="Helvetica"/>
              </a:rPr>
              <a:t>conditional</a:t>
            </a:r>
            <a:r>
              <a:rPr b="0" i="0">
                <a:solidFill>
                  <a:schemeClr val="tx1"/>
                </a:solidFill>
                <a:latin typeface="Helvetica"/>
                <a:ea typeface="Helvetica"/>
              </a:rPr>
              <a:t>” and “</a:t>
            </a:r>
            <a:r>
              <a:rPr b="1" i="0">
                <a:solidFill>
                  <a:schemeClr val="tx1"/>
                </a:solidFill>
                <a:latin typeface="Helvetica"/>
                <a:ea typeface="Helvetica"/>
              </a:rPr>
              <a:t>unconditional</a:t>
            </a:r>
            <a:r>
              <a:rPr b="0" i="0">
                <a:solidFill>
                  <a:schemeClr val="tx1"/>
                </a:solidFill>
                <a:latin typeface="Helvetica"/>
                <a:ea typeface="Helvetica"/>
              </a:rPr>
              <a:t>” strokes are concerned, Berne stated that unconditional strokes are related to what you are (strokes for being), while conditional strokes are about what you do (strokes for doing). Below are some examples of the different types of strokes:</a:t>
            </a:r>
          </a:p>
        </p:txBody>
      </p:sp>
      <p:graphicFrame>
        <p:nvGraphicFramePr>
          <p:cNvPr id="3" name="Table 2"/>
          <p:cNvGraphicFramePr/>
          <p:nvPr>
            <p:custDataLst>
              <p:tags r:id="rId1"/>
            </p:custDataLst>
          </p:nvPr>
        </p:nvGraphicFramePr>
        <p:xfrm>
          <a:off x="381000" y="1295400"/>
          <a:ext cx="10485120" cy="3209925"/>
        </p:xfrm>
        <a:graphic>
          <a:graphicData uri="http://schemas.openxmlformats.org/drawingml/2006/table">
            <a:tbl>
              <a:tblPr/>
              <a:tblGrid>
                <a:gridCol w="2499360">
                  <a:extLst>
                    <a:ext uri="{9D8B030D-6E8A-4147-A177-3AD203B41FA5}">
                      <a16:colId xmlns:a16="http://schemas.microsoft.com/office/drawing/2014/main" val="20000"/>
                    </a:ext>
                  </a:extLst>
                </a:gridCol>
                <a:gridCol w="4490720">
                  <a:extLst>
                    <a:ext uri="{9D8B030D-6E8A-4147-A177-3AD203B41FA5}">
                      <a16:colId xmlns:a16="http://schemas.microsoft.com/office/drawing/2014/main" val="20001"/>
                    </a:ext>
                  </a:extLst>
                </a:gridCol>
                <a:gridCol w="3495040">
                  <a:extLst>
                    <a:ext uri="{9D8B030D-6E8A-4147-A177-3AD203B41FA5}">
                      <a16:colId xmlns:a16="http://schemas.microsoft.com/office/drawing/2014/main" val="20002"/>
                    </a:ext>
                  </a:extLst>
                </a:gridCol>
              </a:tblGrid>
              <a:tr h="474345">
                <a:tc>
                  <a:txBody>
                    <a:bodyPr/>
                    <a:lstStyle/>
                    <a:p>
                      <a:r>
                        <a:rPr sz="1600" b="0" i="0">
                          <a:solidFill>
                            <a:schemeClr val="tx1"/>
                          </a:solidFill>
                          <a:latin typeface="Helvetica"/>
                          <a:ea typeface="Helvetica"/>
                        </a:rPr>
                        <a:t> </a:t>
                      </a:r>
                    </a:p>
                  </a:txBody>
                  <a:tcPr marL="0" marR="0" marT="0" marB="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lstStyle/>
                    <a:p>
                      <a:r>
                        <a:rPr sz="1600" b="1" i="0">
                          <a:solidFill>
                            <a:schemeClr val="tx1"/>
                          </a:solidFill>
                          <a:latin typeface="Helvetica"/>
                          <a:ea typeface="Helvetica"/>
                        </a:rPr>
                        <a:t>Positive Strokes (Compliments)</a:t>
                      </a:r>
                    </a:p>
                  </a:txBody>
                  <a:tcPr marL="0" marR="0" marT="0" marB="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lstStyle/>
                    <a:p>
                      <a:r>
                        <a:rPr sz="1600" b="1" i="0">
                          <a:solidFill>
                            <a:schemeClr val="tx1"/>
                          </a:solidFill>
                          <a:latin typeface="Helvetica"/>
                          <a:ea typeface="Helvetica"/>
                        </a:rPr>
                        <a:t>Negative Strokes (Insults)</a:t>
                      </a:r>
                    </a:p>
                  </a:txBody>
                  <a:tcPr marL="0" marR="0" marT="0" marB="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extLst>
                  <a:ext uri="{0D108BD9-81ED-4DB2-BD59-A6C34878D82A}">
                    <a16:rowId xmlns:a16="http://schemas.microsoft.com/office/drawing/2014/main" val="10000"/>
                  </a:ext>
                </a:extLst>
              </a:tr>
              <a:tr h="981075">
                <a:tc>
                  <a:txBody>
                    <a:bodyPr/>
                    <a:lstStyle/>
                    <a:p>
                      <a:r>
                        <a:rPr sz="1600" b="1" i="0">
                          <a:solidFill>
                            <a:schemeClr val="tx1"/>
                          </a:solidFill>
                          <a:latin typeface="Helvetica"/>
                          <a:ea typeface="Helvetica"/>
                        </a:rPr>
                        <a:t>Unconditional</a:t>
                      </a:r>
                      <a:br>
                        <a:rPr sz="1600" b="1" i="0">
                          <a:solidFill>
                            <a:schemeClr val="tx1"/>
                          </a:solidFill>
                          <a:latin typeface="Helvetica"/>
                          <a:ea typeface="Helvetica"/>
                        </a:rPr>
                      </a:br>
                      <a:r>
                        <a:rPr sz="1600" b="1" i="0">
                          <a:solidFill>
                            <a:schemeClr val="tx1"/>
                          </a:solidFill>
                          <a:latin typeface="Helvetica"/>
                          <a:ea typeface="Helvetica"/>
                        </a:rPr>
                        <a:t>(What you are / Being)</a:t>
                      </a:r>
                    </a:p>
                  </a:txBody>
                  <a:tcPr marL="0" marR="0" marT="0" marB="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lstStyle/>
                    <a:p>
                      <a:pPr marL="0" indent="0" algn="just">
                        <a:spcBef>
                          <a:spcPct val="0"/>
                        </a:spcBef>
                        <a:spcAft>
                          <a:spcPts val="700"/>
                        </a:spcAft>
                      </a:pPr>
                      <a:r>
                        <a:rPr sz="1600" b="0" i="0">
                          <a:solidFill>
                            <a:schemeClr val="tx1"/>
                          </a:solidFill>
                          <a:latin typeface="Helvetica"/>
                          <a:ea typeface="Helvetica"/>
                        </a:rPr>
                        <a:t>“I love you.”“I like you.”“You’re wonderful!”</a:t>
                      </a:r>
                    </a:p>
                  </a:txBody>
                  <a:tcPr marL="0" marR="0" marT="0" marB="95567"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lstStyle/>
                    <a:p>
                      <a:pPr marL="0" indent="0" algn="just">
                        <a:spcBef>
                          <a:spcPct val="0"/>
                        </a:spcBef>
                        <a:spcAft>
                          <a:spcPts val="700"/>
                        </a:spcAft>
                      </a:pPr>
                      <a:r>
                        <a:rPr sz="1600" b="0" i="0">
                          <a:solidFill>
                            <a:schemeClr val="tx1"/>
                          </a:solidFill>
                          <a:latin typeface="Helvetica"/>
                          <a:ea typeface="Helvetica"/>
                        </a:rPr>
                        <a:t>“I hate you.”“I don’t like you.”“You’re an idiot!”</a:t>
                      </a:r>
                    </a:p>
                  </a:txBody>
                  <a:tcPr marL="0" marR="0" marT="0" marB="95567"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extLst>
                  <a:ext uri="{0D108BD9-81ED-4DB2-BD59-A6C34878D82A}">
                    <a16:rowId xmlns:a16="http://schemas.microsoft.com/office/drawing/2014/main" val="10001"/>
                  </a:ext>
                </a:extLst>
              </a:tr>
              <a:tr h="1754505">
                <a:tc>
                  <a:txBody>
                    <a:bodyPr/>
                    <a:lstStyle/>
                    <a:p>
                      <a:r>
                        <a:rPr sz="1600" b="1" i="0">
                          <a:solidFill>
                            <a:schemeClr val="tx1"/>
                          </a:solidFill>
                          <a:latin typeface="Helvetica"/>
                          <a:ea typeface="Helvetica"/>
                        </a:rPr>
                        <a:t>Conditional</a:t>
                      </a:r>
                      <a:br>
                        <a:rPr sz="1600" b="1" i="0">
                          <a:solidFill>
                            <a:schemeClr val="tx1"/>
                          </a:solidFill>
                          <a:latin typeface="Helvetica"/>
                          <a:ea typeface="Helvetica"/>
                        </a:rPr>
                      </a:br>
                      <a:r>
                        <a:rPr sz="1600" b="1" i="0">
                          <a:solidFill>
                            <a:schemeClr val="tx1"/>
                          </a:solidFill>
                          <a:latin typeface="Helvetica"/>
                          <a:ea typeface="Helvetica"/>
                        </a:rPr>
                        <a:t>(What you do / Doing)</a:t>
                      </a:r>
                    </a:p>
                  </a:txBody>
                  <a:tcPr marL="0" marR="0" marT="0" marB="0"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lstStyle/>
                    <a:p>
                      <a:pPr marL="0" indent="0" algn="just">
                        <a:spcBef>
                          <a:spcPct val="0"/>
                        </a:spcBef>
                        <a:spcAft>
                          <a:spcPts val="700"/>
                        </a:spcAft>
                      </a:pPr>
                      <a:r>
                        <a:rPr sz="1600" b="0" i="0">
                          <a:solidFill>
                            <a:schemeClr val="tx1"/>
                          </a:solidFill>
                          <a:latin typeface="Helvetica"/>
                          <a:ea typeface="Helvetica"/>
                        </a:rPr>
                        <a:t>“I like you when you smile.”“I like your coat.”“You</a:t>
                      </a:r>
                      <a:r>
                        <a:rPr lang="en-IN" sz="1600" b="0" i="0">
                          <a:solidFill>
                            <a:schemeClr val="tx1"/>
                          </a:solidFill>
                          <a:latin typeface="Helvetica"/>
                          <a:ea typeface="Helvetica"/>
                        </a:rPr>
                        <a:t> </a:t>
                      </a:r>
                      <a:r>
                        <a:rPr sz="1600" b="0" i="0">
                          <a:solidFill>
                            <a:schemeClr val="tx1"/>
                          </a:solidFill>
                          <a:latin typeface="Helvetica"/>
                          <a:ea typeface="Helvetica"/>
                        </a:rPr>
                        <a:t> look pretty!”“Well done on taking the exam.”“You’ve done a great job!”</a:t>
                      </a:r>
                    </a:p>
                  </a:txBody>
                  <a:tcPr marL="0" marR="0" marT="0" marB="95567"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lstStyle/>
                    <a:p>
                      <a:pPr marL="0" indent="0" algn="just">
                        <a:spcBef>
                          <a:spcPct val="0"/>
                        </a:spcBef>
                        <a:spcAft>
                          <a:spcPts val="700"/>
                        </a:spcAft>
                      </a:pPr>
                      <a:r>
                        <a:rPr sz="1600" b="0" i="0">
                          <a:solidFill>
                            <a:schemeClr val="tx1"/>
                          </a:solidFill>
                          <a:latin typeface="Helvetica"/>
                          <a:ea typeface="Helvetica"/>
                        </a:rPr>
                        <a:t>“I don’t like you when you are sarcastic.”“Your clothes look grubby.”“You are really stupid for getting fired!”“Your work is unacceptable!”</a:t>
                      </a:r>
                    </a:p>
                  </a:txBody>
                  <a:tcPr marL="0" marR="0" marT="0" marB="95567"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extLst>
                  <a:ext uri="{0D108BD9-81ED-4DB2-BD59-A6C34878D82A}">
                    <a16:rowId xmlns:a16="http://schemas.microsoft.com/office/drawing/2014/main" val="10002"/>
                  </a:ext>
                </a:extLst>
              </a:tr>
            </a:tbl>
          </a:graphicData>
        </a:graphic>
      </p:graphicFrame>
      <p:sp>
        <p:nvSpPr>
          <p:cNvPr id="4" name="Text Box 3"/>
          <p:cNvSpPr txBox="1"/>
          <p:nvPr/>
        </p:nvSpPr>
        <p:spPr>
          <a:xfrm>
            <a:off x="381000" y="4800600"/>
            <a:ext cx="10464165" cy="544830"/>
          </a:xfrm>
          <a:prstGeom prst="rect">
            <a:avLst/>
          </a:prstGeom>
        </p:spPr>
        <p:txBody>
          <a:bodyPr>
            <a:noAutofit/>
          </a:bodyPr>
          <a:lstStyle/>
          <a:p>
            <a:pPr marL="0" indent="0" algn="just">
              <a:spcBef>
                <a:spcPct val="0"/>
              </a:spcBef>
              <a:spcAft>
                <a:spcPts val="700"/>
              </a:spcAft>
            </a:pPr>
            <a:r>
              <a:rPr b="0" i="0">
                <a:solidFill>
                  <a:schemeClr val="tx1"/>
                </a:solidFill>
                <a:latin typeface="Helvetica"/>
                <a:ea typeface="Helvetica"/>
              </a:rPr>
              <a:t> Of course, strokes can be further classified in a number of ways by differentiating between:</a:t>
            </a:r>
          </a:p>
          <a:p>
            <a:pPr marL="0" indent="0" algn="just">
              <a:spcBef>
                <a:spcPct val="0"/>
              </a:spcBef>
              <a:spcAft>
                <a:spcPts val="700"/>
              </a:spcAft>
            </a:pPr>
            <a:r>
              <a:rPr lang="en-US" altLang="en-US" b="0" i="0">
                <a:solidFill>
                  <a:schemeClr val="tx1"/>
                </a:solidFill>
                <a:latin typeface="Helvetica"/>
                <a:ea typeface="Helvetica"/>
              </a:rPr>
              <a:t>verbal and non-verbal strokes,</a:t>
            </a:r>
          </a:p>
          <a:p>
            <a:pPr marL="0" indent="0" algn="just">
              <a:spcBef>
                <a:spcPct val="0"/>
              </a:spcBef>
              <a:spcAft>
                <a:spcPts val="700"/>
              </a:spcAft>
            </a:pPr>
            <a:r>
              <a:rPr lang="en-US" altLang="en-US" b="0" i="0">
                <a:solidFill>
                  <a:schemeClr val="tx1"/>
                </a:solidFill>
                <a:latin typeface="Helvetica"/>
                <a:ea typeface="Helvetica"/>
              </a:rPr>
              <a:t>physical or psychological strokes</a:t>
            </a:r>
          </a:p>
          <a:p>
            <a:pPr marL="0" indent="0" algn="just">
              <a:spcBef>
                <a:spcPct val="0"/>
              </a:spcBef>
              <a:spcAft>
                <a:spcPts val="700"/>
              </a:spcAft>
            </a:pPr>
            <a:r>
              <a:rPr lang="en-US" altLang="en-US" b="0" i="0">
                <a:solidFill>
                  <a:schemeClr val="tx1"/>
                </a:solidFill>
                <a:latin typeface="Helvetica"/>
                <a:ea typeface="Helvetica"/>
              </a:rPr>
              <a:t>internal (strokes from self as in self-praise and other ways of self-stimulation) and external (strokes we receive from others).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27685" y="444500"/>
            <a:ext cx="10937875" cy="5983605"/>
          </a:xfrm>
          <a:prstGeom prst="rect">
            <a:avLst/>
          </a:prstGeom>
        </p:spPr>
        <p:txBody>
          <a:bodyPr wrap="square">
            <a:noAutofit/>
          </a:bodyPr>
          <a:lstStyle/>
          <a:p>
            <a:pPr marL="0" indent="0">
              <a:lnSpc>
                <a:spcPts val="1500"/>
              </a:lnSpc>
              <a:spcBef>
                <a:spcPct val="0"/>
              </a:spcBef>
              <a:spcAft>
                <a:spcPts val="700"/>
              </a:spcAft>
            </a:pPr>
            <a:r>
              <a:rPr sz="4400" b="0" i="0">
                <a:solidFill>
                  <a:schemeClr val="tx1"/>
                </a:solidFill>
                <a:latin typeface="Roboto"/>
                <a:ea typeface="Roboto"/>
              </a:rPr>
              <a:t>Stroke Filters</a:t>
            </a:r>
          </a:p>
          <a:p>
            <a:pPr marL="0" indent="0" algn="just">
              <a:spcBef>
                <a:spcPct val="0"/>
              </a:spcBef>
              <a:spcAft>
                <a:spcPts val="700"/>
              </a:spcAft>
            </a:pPr>
            <a:r>
              <a:rPr sz="2400" b="0" i="0">
                <a:solidFill>
                  <a:schemeClr val="tx1"/>
                </a:solidFill>
                <a:latin typeface="Helvetica"/>
                <a:ea typeface="Helvetica"/>
              </a:rPr>
              <a:t>People often have a stroke filter – a mental filter that operates unconsciously all of the time. This filter only allows some strokes to reach the person, while distorting or completely blocking others. They only let in strokes which they think they are allowed to let in. For example, if we have always been told we are the clever one and our brother is the creative one, then we are likely to accept strokes for being clever, but not for being creative. In the same way, we might allow ourselves to receive strokes for being clever but keep out strokes for being good looking.</a:t>
            </a:r>
          </a:p>
          <a:p>
            <a:pPr marL="0" indent="0" algn="just">
              <a:spcBef>
                <a:spcPct val="0"/>
              </a:spcBef>
              <a:spcAft>
                <a:spcPts val="700"/>
              </a:spcAft>
            </a:pPr>
            <a:r>
              <a:rPr sz="2400" b="0" i="0">
                <a:solidFill>
                  <a:schemeClr val="tx1"/>
                </a:solidFill>
                <a:latin typeface="Helvetica"/>
                <a:ea typeface="Helvetica"/>
              </a:rPr>
              <a:t>If a girl considers herself to be intelligent, but (falsely) believes she is ugly, the filter will allow the intelligence strokes to pass, but will block or distort any positive strokes relating to her beauty.</a:t>
            </a:r>
          </a:p>
          <a:p>
            <a:pPr marL="0" indent="0" algn="just">
              <a:spcBef>
                <a:spcPct val="0"/>
              </a:spcBef>
              <a:spcAft>
                <a:spcPts val="700"/>
              </a:spcAft>
            </a:pPr>
            <a:r>
              <a:rPr sz="2400" b="0" i="0">
                <a:solidFill>
                  <a:schemeClr val="tx1"/>
                </a:solidFill>
                <a:latin typeface="Helvetica"/>
                <a:ea typeface="Helvetica"/>
              </a:rPr>
              <a:t>A comment such as, “I see you have a new coat” can also be changed to either a positive or a negative stroke depending on the receiver’s filter. For example, when a person says to him or herself, “He likes my coat”, it is a positive stroke. When the person says to him or herself, “He doesn’t like my coat”, it becomes a negative stroke.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p:nvPr>
            <p:custDataLst>
              <p:tags r:id="rId1"/>
            </p:custDataLst>
          </p:nvPr>
        </p:nvGraphicFramePr>
        <p:xfrm>
          <a:off x="619125" y="819785"/>
          <a:ext cx="9740900" cy="5788025"/>
        </p:xfrm>
        <a:graphic>
          <a:graphicData uri="http://schemas.openxmlformats.org/drawingml/2006/table">
            <a:tbl>
              <a:tblPr firstRow="1" bandRow="1">
                <a:tableStyleId>{5C22544A-7EE6-4342-B048-85BDC9FD1C3A}</a:tableStyleId>
              </a:tblPr>
              <a:tblGrid>
                <a:gridCol w="1948180">
                  <a:extLst>
                    <a:ext uri="{9D8B030D-6E8A-4147-A177-3AD203B41FA5}">
                      <a16:colId xmlns:a16="http://schemas.microsoft.com/office/drawing/2014/main" val="20000"/>
                    </a:ext>
                  </a:extLst>
                </a:gridCol>
                <a:gridCol w="1948180">
                  <a:extLst>
                    <a:ext uri="{9D8B030D-6E8A-4147-A177-3AD203B41FA5}">
                      <a16:colId xmlns:a16="http://schemas.microsoft.com/office/drawing/2014/main" val="20001"/>
                    </a:ext>
                  </a:extLst>
                </a:gridCol>
                <a:gridCol w="1948180">
                  <a:extLst>
                    <a:ext uri="{9D8B030D-6E8A-4147-A177-3AD203B41FA5}">
                      <a16:colId xmlns:a16="http://schemas.microsoft.com/office/drawing/2014/main" val="20002"/>
                    </a:ext>
                  </a:extLst>
                </a:gridCol>
                <a:gridCol w="1948180">
                  <a:extLst>
                    <a:ext uri="{9D8B030D-6E8A-4147-A177-3AD203B41FA5}">
                      <a16:colId xmlns:a16="http://schemas.microsoft.com/office/drawing/2014/main" val="20003"/>
                    </a:ext>
                  </a:extLst>
                </a:gridCol>
                <a:gridCol w="1948180">
                  <a:extLst>
                    <a:ext uri="{9D8B030D-6E8A-4147-A177-3AD203B41FA5}">
                      <a16:colId xmlns:a16="http://schemas.microsoft.com/office/drawing/2014/main" val="20004"/>
                    </a:ext>
                  </a:extLst>
                </a:gridCol>
              </a:tblGrid>
              <a:tr h="1188720">
                <a:tc>
                  <a:txBody>
                    <a:bodyPr/>
                    <a:lstStyle/>
                    <a:p>
                      <a:pPr>
                        <a:buNone/>
                      </a:pPr>
                      <a:endParaRPr lang="en-US"/>
                    </a:p>
                  </a:txBody>
                  <a:tcPr/>
                </a:tc>
                <a:tc>
                  <a:txBody>
                    <a:bodyPr/>
                    <a:lstStyle/>
                    <a:p>
                      <a:pPr>
                        <a:buNone/>
                      </a:pPr>
                      <a:r>
                        <a:rPr lang="en-IN" altLang="en-US"/>
                        <a:t>Give positive strokers to others?</a:t>
                      </a:r>
                    </a:p>
                  </a:txBody>
                  <a:tcPr/>
                </a:tc>
                <a:tc>
                  <a:txBody>
                    <a:bodyPr/>
                    <a:lstStyle/>
                    <a:p>
                      <a:pPr>
                        <a:buNone/>
                      </a:pPr>
                      <a:r>
                        <a:rPr lang="en-IN" altLang="en-US"/>
                        <a:t>Refuse to give the positive strokes others expect from you?</a:t>
                      </a:r>
                    </a:p>
                  </a:txBody>
                  <a:tcPr/>
                </a:tc>
                <a:tc>
                  <a:txBody>
                    <a:bodyPr/>
                    <a:lstStyle/>
                    <a:p>
                      <a:pPr>
                        <a:buNone/>
                      </a:pPr>
                      <a:r>
                        <a:rPr lang="en-IN" altLang="en-US"/>
                        <a:t>Accept positive strokes?</a:t>
                      </a:r>
                    </a:p>
                  </a:txBody>
                  <a:tcPr/>
                </a:tc>
                <a:tc>
                  <a:txBody>
                    <a:bodyPr/>
                    <a:lstStyle/>
                    <a:p>
                      <a:pPr>
                        <a:buNone/>
                      </a:pPr>
                      <a:r>
                        <a:rPr lang="en-IN" altLang="en-US"/>
                        <a:t>Ask others for positive strokes?</a:t>
                      </a:r>
                    </a:p>
                  </a:txBody>
                  <a:tcPr/>
                </a:tc>
                <a:extLst>
                  <a:ext uri="{0D108BD9-81ED-4DB2-BD59-A6C34878D82A}">
                    <a16:rowId xmlns:a16="http://schemas.microsoft.com/office/drawing/2014/main" val="10000"/>
                  </a:ext>
                </a:extLst>
              </a:tr>
              <a:tr h="766445">
                <a:tc>
                  <a:txBody>
                    <a:bodyPr/>
                    <a:lstStyle/>
                    <a:p>
                      <a:pPr>
                        <a:buNone/>
                      </a:pPr>
                      <a:r>
                        <a:rPr lang="en-IN" altLang="en-US"/>
                        <a:t>Usually</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1"/>
                  </a:ext>
                </a:extLst>
              </a:tr>
              <a:tr h="766445">
                <a:tc>
                  <a:txBody>
                    <a:bodyPr/>
                    <a:lstStyle/>
                    <a:p>
                      <a:pPr>
                        <a:buNone/>
                      </a:pPr>
                      <a:r>
                        <a:rPr lang="en-IN" altLang="en-US"/>
                        <a:t>Always</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2"/>
                  </a:ext>
                </a:extLst>
              </a:tr>
              <a:tr h="766445">
                <a:tc>
                  <a:txBody>
                    <a:bodyPr/>
                    <a:lstStyle/>
                    <a:p>
                      <a:pPr>
                        <a:buNone/>
                      </a:pPr>
                      <a:r>
                        <a:rPr lang="en-IN" altLang="en-US"/>
                        <a:t>Frequently</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3"/>
                  </a:ext>
                </a:extLst>
              </a:tr>
              <a:tr h="767080">
                <a:tc>
                  <a:txBody>
                    <a:bodyPr/>
                    <a:lstStyle/>
                    <a:p>
                      <a:pPr>
                        <a:buNone/>
                      </a:pPr>
                      <a:r>
                        <a:rPr lang="en-IN" altLang="en-US"/>
                        <a:t>Often</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4"/>
                  </a:ext>
                </a:extLst>
              </a:tr>
              <a:tr h="766445">
                <a:tc>
                  <a:txBody>
                    <a:bodyPr/>
                    <a:lstStyle/>
                    <a:p>
                      <a:pPr>
                        <a:buNone/>
                      </a:pPr>
                      <a:r>
                        <a:rPr lang="en-IN" altLang="en-US"/>
                        <a:t>Rarely</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5"/>
                  </a:ext>
                </a:extLst>
              </a:tr>
              <a:tr h="766445">
                <a:tc>
                  <a:txBody>
                    <a:bodyPr/>
                    <a:lstStyle/>
                    <a:p>
                      <a:pPr>
                        <a:buNone/>
                      </a:pPr>
                      <a:r>
                        <a:rPr lang="en-IN" altLang="en-US"/>
                        <a:t>Almost Never</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6"/>
                  </a:ext>
                </a:extLst>
              </a:tr>
            </a:tbl>
          </a:graphicData>
        </a:graphic>
      </p:graphicFrame>
      <p:sp>
        <p:nvSpPr>
          <p:cNvPr id="5" name="Text Box 4"/>
          <p:cNvSpPr txBox="1"/>
          <p:nvPr/>
        </p:nvSpPr>
        <p:spPr>
          <a:xfrm>
            <a:off x="152400" y="228600"/>
            <a:ext cx="5080000" cy="529590"/>
          </a:xfrm>
          <a:prstGeom prst="rect">
            <a:avLst/>
          </a:prstGeom>
        </p:spPr>
        <p:txBody>
          <a:bodyPr>
            <a:spAutoFit/>
          </a:bodyPr>
          <a:lstStyle/>
          <a:p>
            <a:pPr marL="0" indent="0">
              <a:lnSpc>
                <a:spcPts val="1000"/>
              </a:lnSpc>
              <a:spcBef>
                <a:spcPts val="1500"/>
              </a:spcBef>
              <a:spcAft>
                <a:spcPts val="500"/>
              </a:spcAft>
            </a:pPr>
            <a:r>
              <a:rPr sz="2100" b="0" i="0">
                <a:solidFill>
                  <a:srgbClr val="44B4D6"/>
                </a:solidFill>
                <a:latin typeface="Roboto"/>
                <a:ea typeface="Roboto"/>
              </a:rPr>
              <a:t>Positive Strokes</a:t>
            </a:r>
          </a:p>
          <a:p>
            <a:pPr marL="0" indent="0" algn="just">
              <a:spcBef>
                <a:spcPct val="0"/>
              </a:spcBef>
              <a:spcAft>
                <a:spcPts val="700"/>
              </a:spcAft>
            </a:pPr>
            <a:r>
              <a:rPr sz="1600" b="1" i="0">
                <a:solidFill>
                  <a:srgbClr val="6E6E6E"/>
                </a:solidFill>
                <a:latin typeface="Helvetica"/>
                <a:ea typeface="Helvetica"/>
              </a:rPr>
              <a:t>How often do you:</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p:nvPr>
            <p:custDataLst>
              <p:tags r:id="rId1"/>
            </p:custDataLst>
          </p:nvPr>
        </p:nvGraphicFramePr>
        <p:xfrm>
          <a:off x="619125" y="819785"/>
          <a:ext cx="9740900" cy="5788025"/>
        </p:xfrm>
        <a:graphic>
          <a:graphicData uri="http://schemas.openxmlformats.org/drawingml/2006/table">
            <a:tbl>
              <a:tblPr firstRow="1" bandRow="1">
                <a:tableStyleId>{5C22544A-7EE6-4342-B048-85BDC9FD1C3A}</a:tableStyleId>
              </a:tblPr>
              <a:tblGrid>
                <a:gridCol w="1948180">
                  <a:extLst>
                    <a:ext uri="{9D8B030D-6E8A-4147-A177-3AD203B41FA5}">
                      <a16:colId xmlns:a16="http://schemas.microsoft.com/office/drawing/2014/main" val="20000"/>
                    </a:ext>
                  </a:extLst>
                </a:gridCol>
                <a:gridCol w="1948180">
                  <a:extLst>
                    <a:ext uri="{9D8B030D-6E8A-4147-A177-3AD203B41FA5}">
                      <a16:colId xmlns:a16="http://schemas.microsoft.com/office/drawing/2014/main" val="20001"/>
                    </a:ext>
                  </a:extLst>
                </a:gridCol>
                <a:gridCol w="1948180">
                  <a:extLst>
                    <a:ext uri="{9D8B030D-6E8A-4147-A177-3AD203B41FA5}">
                      <a16:colId xmlns:a16="http://schemas.microsoft.com/office/drawing/2014/main" val="20002"/>
                    </a:ext>
                  </a:extLst>
                </a:gridCol>
                <a:gridCol w="1948180">
                  <a:extLst>
                    <a:ext uri="{9D8B030D-6E8A-4147-A177-3AD203B41FA5}">
                      <a16:colId xmlns:a16="http://schemas.microsoft.com/office/drawing/2014/main" val="20003"/>
                    </a:ext>
                  </a:extLst>
                </a:gridCol>
                <a:gridCol w="1948180">
                  <a:extLst>
                    <a:ext uri="{9D8B030D-6E8A-4147-A177-3AD203B41FA5}">
                      <a16:colId xmlns:a16="http://schemas.microsoft.com/office/drawing/2014/main" val="20004"/>
                    </a:ext>
                  </a:extLst>
                </a:gridCol>
              </a:tblGrid>
              <a:tr h="1188720">
                <a:tc>
                  <a:txBody>
                    <a:bodyPr/>
                    <a:lstStyle/>
                    <a:p>
                      <a:pPr>
                        <a:buNone/>
                      </a:pPr>
                      <a:endParaRPr lang="en-US"/>
                    </a:p>
                  </a:txBody>
                  <a:tcPr/>
                </a:tc>
                <a:tc>
                  <a:txBody>
                    <a:bodyPr/>
                    <a:lstStyle/>
                    <a:p>
                      <a:pPr>
                        <a:buNone/>
                      </a:pPr>
                      <a:r>
                        <a:rPr lang="en-IN" altLang="en-US"/>
                        <a:t>Give negative strokes to others?</a:t>
                      </a:r>
                    </a:p>
                  </a:txBody>
                  <a:tcPr/>
                </a:tc>
                <a:tc>
                  <a:txBody>
                    <a:bodyPr/>
                    <a:lstStyle/>
                    <a:p>
                      <a:pPr>
                        <a:buNone/>
                      </a:pPr>
                      <a:r>
                        <a:rPr lang="en-IN" altLang="en-US"/>
                        <a:t>Refuse to give the negative strokes </a:t>
                      </a:r>
                    </a:p>
                  </a:txBody>
                  <a:tcPr/>
                </a:tc>
                <a:tc>
                  <a:txBody>
                    <a:bodyPr/>
                    <a:lstStyle/>
                    <a:p>
                      <a:pPr>
                        <a:buNone/>
                      </a:pPr>
                      <a:r>
                        <a:rPr lang="en-IN" altLang="en-US"/>
                        <a:t>Accept negative strokes?</a:t>
                      </a:r>
                    </a:p>
                  </a:txBody>
                  <a:tcPr/>
                </a:tc>
                <a:tc>
                  <a:txBody>
                    <a:bodyPr/>
                    <a:lstStyle/>
                    <a:p>
                      <a:pPr>
                        <a:buNone/>
                      </a:pPr>
                      <a:r>
                        <a:rPr lang="en-IN" altLang="en-US"/>
                        <a:t>Ask others (even indirectly) for negative strokes?</a:t>
                      </a:r>
                    </a:p>
                  </a:txBody>
                  <a:tcPr/>
                </a:tc>
                <a:extLst>
                  <a:ext uri="{0D108BD9-81ED-4DB2-BD59-A6C34878D82A}">
                    <a16:rowId xmlns:a16="http://schemas.microsoft.com/office/drawing/2014/main" val="10000"/>
                  </a:ext>
                </a:extLst>
              </a:tr>
              <a:tr h="766445">
                <a:tc>
                  <a:txBody>
                    <a:bodyPr/>
                    <a:lstStyle/>
                    <a:p>
                      <a:pPr>
                        <a:buNone/>
                      </a:pPr>
                      <a:r>
                        <a:rPr lang="en-IN" altLang="en-US"/>
                        <a:t>Usually</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1"/>
                  </a:ext>
                </a:extLst>
              </a:tr>
              <a:tr h="766445">
                <a:tc>
                  <a:txBody>
                    <a:bodyPr/>
                    <a:lstStyle/>
                    <a:p>
                      <a:pPr>
                        <a:buNone/>
                      </a:pPr>
                      <a:r>
                        <a:rPr lang="en-IN" altLang="en-US"/>
                        <a:t>Always</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2"/>
                  </a:ext>
                </a:extLst>
              </a:tr>
              <a:tr h="766445">
                <a:tc>
                  <a:txBody>
                    <a:bodyPr/>
                    <a:lstStyle/>
                    <a:p>
                      <a:pPr>
                        <a:buNone/>
                      </a:pPr>
                      <a:r>
                        <a:rPr lang="en-IN" altLang="en-US"/>
                        <a:t>Frequently</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3"/>
                  </a:ext>
                </a:extLst>
              </a:tr>
              <a:tr h="767080">
                <a:tc>
                  <a:txBody>
                    <a:bodyPr/>
                    <a:lstStyle/>
                    <a:p>
                      <a:pPr>
                        <a:buNone/>
                      </a:pPr>
                      <a:r>
                        <a:rPr lang="en-IN" altLang="en-US"/>
                        <a:t>Often</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4"/>
                  </a:ext>
                </a:extLst>
              </a:tr>
              <a:tr h="766445">
                <a:tc>
                  <a:txBody>
                    <a:bodyPr/>
                    <a:lstStyle/>
                    <a:p>
                      <a:pPr>
                        <a:buNone/>
                      </a:pPr>
                      <a:r>
                        <a:rPr lang="en-IN" altLang="en-US"/>
                        <a:t>Rarely</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5"/>
                  </a:ext>
                </a:extLst>
              </a:tr>
              <a:tr h="766445">
                <a:tc>
                  <a:txBody>
                    <a:bodyPr/>
                    <a:lstStyle/>
                    <a:p>
                      <a:pPr>
                        <a:buNone/>
                      </a:pPr>
                      <a:r>
                        <a:rPr lang="en-IN" altLang="en-US"/>
                        <a:t>Almost Never</a:t>
                      </a:r>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6"/>
                  </a:ext>
                </a:extLst>
              </a:tr>
            </a:tbl>
          </a:graphicData>
        </a:graphic>
      </p:graphicFrame>
      <p:sp>
        <p:nvSpPr>
          <p:cNvPr id="5" name="Text Box 4"/>
          <p:cNvSpPr txBox="1"/>
          <p:nvPr/>
        </p:nvSpPr>
        <p:spPr>
          <a:xfrm>
            <a:off x="152400" y="228600"/>
            <a:ext cx="5080000" cy="529590"/>
          </a:xfrm>
          <a:prstGeom prst="rect">
            <a:avLst/>
          </a:prstGeom>
        </p:spPr>
        <p:txBody>
          <a:bodyPr>
            <a:spAutoFit/>
          </a:bodyPr>
          <a:lstStyle/>
          <a:p>
            <a:pPr marL="0" indent="0">
              <a:lnSpc>
                <a:spcPts val="1000"/>
              </a:lnSpc>
              <a:spcBef>
                <a:spcPts val="1500"/>
              </a:spcBef>
              <a:spcAft>
                <a:spcPts val="500"/>
              </a:spcAft>
            </a:pPr>
            <a:r>
              <a:rPr lang="en-IN" sz="2100" b="0" i="0">
                <a:solidFill>
                  <a:srgbClr val="44B4D6"/>
                </a:solidFill>
                <a:latin typeface="Roboto"/>
                <a:ea typeface="Roboto"/>
              </a:rPr>
              <a:t>Negative</a:t>
            </a:r>
            <a:r>
              <a:rPr sz="2100" b="0" i="0">
                <a:solidFill>
                  <a:srgbClr val="44B4D6"/>
                </a:solidFill>
                <a:latin typeface="Roboto"/>
                <a:ea typeface="Roboto"/>
              </a:rPr>
              <a:t> Strokes</a:t>
            </a:r>
          </a:p>
          <a:p>
            <a:pPr marL="0" indent="0" algn="just">
              <a:spcBef>
                <a:spcPct val="0"/>
              </a:spcBef>
              <a:spcAft>
                <a:spcPts val="700"/>
              </a:spcAft>
            </a:pPr>
            <a:r>
              <a:rPr sz="1600" b="1" i="0">
                <a:solidFill>
                  <a:srgbClr val="6E6E6E"/>
                </a:solidFill>
                <a:latin typeface="Helvetica"/>
                <a:ea typeface="Helvetica"/>
              </a:rPr>
              <a:t>How often do you:</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extBox 2"/>
          <p:cNvSpPr txBox="1"/>
          <p:nvPr/>
        </p:nvSpPr>
        <p:spPr>
          <a:xfrm>
            <a:off x="533400" y="609600"/>
            <a:ext cx="9220200" cy="769441"/>
          </a:xfrm>
          <a:prstGeom prst="rect">
            <a:avLst/>
          </a:prstGeom>
          <a:noFill/>
        </p:spPr>
        <p:txBody>
          <a:bodyPr wrap="square" rtlCol="0">
            <a:spAutoFit/>
          </a:bodyPr>
          <a:lstStyle/>
          <a:p>
            <a:r>
              <a:rPr lang="en-IN" sz="4400" b="1" i="0" dirty="0">
                <a:effectLst/>
                <a:latin typeface="Times New Roman" panose="02020603050405020304" pitchFamily="18" charset="0"/>
                <a:cs typeface="Times New Roman" panose="02020603050405020304" pitchFamily="18" charset="0"/>
              </a:rPr>
              <a:t>Games in Transactional Analysis</a:t>
            </a:r>
            <a:endParaRPr lang="en-IN" sz="44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609600" y="1676400"/>
            <a:ext cx="10972800" cy="4401205"/>
          </a:xfrm>
          <a:prstGeom prst="rect">
            <a:avLst/>
          </a:prstGeom>
          <a:noFill/>
        </p:spPr>
        <p:txBody>
          <a:bodyPr wrap="square" rtlCol="0">
            <a:spAutoFit/>
          </a:bodyPr>
          <a:lstStyle/>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In Transactional Analysis, "games" refer to recurring, often unconscious patterns of behavior that people engage in to fulfill certain psychological needs. </a:t>
            </a:r>
          </a:p>
          <a:p>
            <a:pPr marL="457200" indent="-457200">
              <a:buFont typeface="Arial" panose="020B0604020202020204" pitchFamily="34" charset="0"/>
              <a:buChar char="•"/>
            </a:pPr>
            <a:endParaRPr lang="en-US" sz="2800" b="0" i="0" dirty="0">
              <a:solidFill>
                <a:srgbClr val="374151"/>
              </a:solidFill>
              <a:effectLst/>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These patterns can be repetitive and may involve subtle or overt manipulations in communication and relationships.</a:t>
            </a:r>
          </a:p>
          <a:p>
            <a:pPr marL="457200" indent="-457200">
              <a:buFont typeface="Arial" panose="020B0604020202020204" pitchFamily="34" charset="0"/>
              <a:buChar char="•"/>
            </a:pPr>
            <a:endParaRPr lang="en-US" sz="2800" dirty="0">
              <a:solidFill>
                <a:srgbClr val="37415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In the Transactional Analysis “Okay Corral” can be linked to </a:t>
            </a:r>
            <a:r>
              <a:rPr lang="en-IN" sz="2800" b="1" dirty="0">
                <a:latin typeface="Times New Roman" panose="02020603050405020304" pitchFamily="18" charset="0"/>
                <a:cs typeface="Times New Roman" panose="02020603050405020304" pitchFamily="18" charset="0"/>
              </a:rPr>
              <a:t>GAME</a:t>
            </a:r>
            <a:r>
              <a:rPr lang="en-IN" sz="2800" dirty="0">
                <a:latin typeface="Times New Roman" panose="02020603050405020304" pitchFamily="18" charset="0"/>
                <a:cs typeface="Times New Roman" panose="02020603050405020304" pitchFamily="18" charset="0"/>
              </a:rPr>
              <a:t> for which Jim Davis TSTA developed the simple and helpful model.</a:t>
            </a:r>
          </a:p>
          <a:p>
            <a:pPr marL="457200" indent="-457200">
              <a:buFont typeface="Arial" panose="020B0604020202020204" pitchFamily="34" charset="0"/>
              <a:buChar char="•"/>
            </a:pP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680089571963"/>
          <p:cNvPicPr>
            <a:picLocks noChangeAspect="1"/>
          </p:cNvPicPr>
          <p:nvPr/>
        </p:nvPicPr>
        <p:blipFill>
          <a:blip r:embed="rId2"/>
          <a:stretch>
            <a:fillRect/>
          </a:stretch>
        </p:blipFill>
        <p:spPr>
          <a:xfrm>
            <a:off x="6324600" y="609600"/>
            <a:ext cx="5145405" cy="3695700"/>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extBox 2"/>
          <p:cNvSpPr txBox="1"/>
          <p:nvPr/>
        </p:nvSpPr>
        <p:spPr>
          <a:xfrm>
            <a:off x="76200" y="-76200"/>
            <a:ext cx="8915400" cy="769441"/>
          </a:xfrm>
          <a:prstGeom prst="rect">
            <a:avLst/>
          </a:prstGeom>
          <a:noFill/>
        </p:spPr>
        <p:txBody>
          <a:bodyPr wrap="square" rtlCol="0">
            <a:spAutoFit/>
          </a:bodyPr>
          <a:lstStyle/>
          <a:p>
            <a:r>
              <a:rPr lang="en-IN" sz="4400" b="1" i="0" dirty="0">
                <a:effectLst/>
                <a:latin typeface="Times New Roman" panose="02020603050405020304" pitchFamily="18" charset="0"/>
                <a:cs typeface="Times New Roman" panose="02020603050405020304" pitchFamily="18" charset="0"/>
              </a:rPr>
              <a:t>Breaking Negative Patterns</a:t>
            </a:r>
            <a:endParaRPr lang="en-IN" sz="44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52400" y="2438400"/>
            <a:ext cx="10972800" cy="3108543"/>
          </a:xfrm>
          <a:prstGeom prst="rect">
            <a:avLst/>
          </a:prstGeom>
          <a:noFill/>
        </p:spPr>
        <p:txBody>
          <a:bodyPr wrap="square" rtlCol="0">
            <a:spAutoFit/>
          </a:bodyPr>
          <a:lstStyle/>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Identify Triggers</a:t>
            </a:r>
          </a:p>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Pause and Reflect</a:t>
            </a:r>
          </a:p>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Communication Skills</a:t>
            </a:r>
          </a:p>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Seek Feedback</a:t>
            </a:r>
          </a:p>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Set Boundaries</a:t>
            </a:r>
          </a:p>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Replace Negative Habits with Positive Ones </a:t>
            </a:r>
          </a:p>
          <a:p>
            <a:pPr algn="l">
              <a:buFont typeface="+mj-lt"/>
              <a:buAutoNum type="arabicPeriod"/>
            </a:pPr>
            <a:r>
              <a:rPr lang="en-US" sz="2800" dirty="0">
                <a:solidFill>
                  <a:srgbClr val="374151"/>
                </a:solidFill>
                <a:latin typeface="Times New Roman" panose="02020603050405020304" pitchFamily="18" charset="0"/>
                <a:cs typeface="Times New Roman" panose="02020603050405020304" pitchFamily="18" charset="0"/>
              </a:rPr>
              <a:t>P</a:t>
            </a:r>
            <a:r>
              <a:rPr lang="en-US" sz="2800" i="0" dirty="0">
                <a:solidFill>
                  <a:srgbClr val="374151"/>
                </a:solidFill>
                <a:effectLst/>
                <a:latin typeface="Times New Roman" panose="02020603050405020304" pitchFamily="18" charset="0"/>
                <a:cs typeface="Times New Roman" panose="02020603050405020304" pitchFamily="18" charset="0"/>
              </a:rPr>
              <a:t>rofessional Support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extBox 2"/>
          <p:cNvSpPr txBox="1"/>
          <p:nvPr/>
        </p:nvSpPr>
        <p:spPr>
          <a:xfrm>
            <a:off x="228600" y="228600"/>
            <a:ext cx="9296400" cy="769441"/>
          </a:xfrm>
          <a:prstGeom prst="rect">
            <a:avLst/>
          </a:prstGeom>
          <a:noFill/>
        </p:spPr>
        <p:txBody>
          <a:bodyPr wrap="square" rtlCol="0">
            <a:spAutoFit/>
          </a:bodyPr>
          <a:lstStyle/>
          <a:p>
            <a:r>
              <a:rPr lang="en-US" sz="4400" b="1" i="0" dirty="0">
                <a:effectLst/>
                <a:latin typeface="Times New Roman" panose="02020603050405020304" pitchFamily="18" charset="0"/>
                <a:cs typeface="Times New Roman" panose="02020603050405020304" pitchFamily="18" charset="0"/>
              </a:rPr>
              <a:t>Life Script in Transactional Analysis</a:t>
            </a:r>
            <a:endParaRPr lang="en-IN" sz="44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990600" y="1165623"/>
            <a:ext cx="10134600" cy="4523105"/>
          </a:xfrm>
          <a:prstGeom prst="rect">
            <a:avLst/>
          </a:prstGeom>
          <a:noFill/>
        </p:spPr>
        <p:txBody>
          <a:bodyPr wrap="square" rtlCol="0">
            <a:spAutoFit/>
          </a:bodyPr>
          <a:lstStyle/>
          <a:p>
            <a:pPr marL="342900" indent="-342900">
              <a:buFont typeface="Arial" panose="020B0604020202020204" pitchFamily="34" charset="0"/>
              <a:buChar char="•"/>
            </a:pPr>
            <a:r>
              <a:rPr lang="en-US" sz="2400" b="0" i="0" dirty="0">
                <a:solidFill>
                  <a:srgbClr val="374151"/>
                </a:solidFill>
                <a:effectLst/>
                <a:latin typeface="Times New Roman" panose="02020603050405020304" pitchFamily="18" charset="0"/>
                <a:cs typeface="Times New Roman" panose="02020603050405020304" pitchFamily="18" charset="0"/>
              </a:rPr>
              <a:t>In Transactional Analysis, a life script is an unconscious life plan that individuals form in early childhood based on their experiences, observations, and interactions with significant others.</a:t>
            </a:r>
          </a:p>
          <a:p>
            <a:pPr marL="342900" indent="-342900">
              <a:buFont typeface="Arial" panose="020B0604020202020204" pitchFamily="34" charset="0"/>
              <a:buChar char="•"/>
            </a:pPr>
            <a:endParaRPr lang="en-US" sz="2400" b="0" i="0" dirty="0">
              <a:solidFill>
                <a:srgbClr val="374151"/>
              </a:solidFill>
              <a:effectLst/>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solidFill>
                  <a:srgbClr val="374151"/>
                </a:solidFill>
                <a:latin typeface="Times New Roman" panose="02020603050405020304" pitchFamily="18" charset="0"/>
                <a:cs typeface="Times New Roman" panose="02020603050405020304" pitchFamily="18" charset="0"/>
              </a:rPr>
              <a:t>T</a:t>
            </a:r>
            <a:r>
              <a:rPr lang="en-US" sz="2400" b="0" i="0" dirty="0">
                <a:solidFill>
                  <a:srgbClr val="374151"/>
                </a:solidFill>
                <a:effectLst/>
                <a:latin typeface="Times New Roman" panose="02020603050405020304" pitchFamily="18" charset="0"/>
                <a:cs typeface="Times New Roman" panose="02020603050405020304" pitchFamily="18" charset="0"/>
              </a:rPr>
              <a:t>he life script is shaped by messages, beliefs, and decisions made during childhood. These messages can be explicit or implicit, and they influence an individual's perception of themselves, others, and the world</a:t>
            </a:r>
          </a:p>
          <a:p>
            <a:pPr marL="342900" indent="-342900">
              <a:buFont typeface="Arial" panose="020B0604020202020204" pitchFamily="34" charset="0"/>
              <a:buChar char="•"/>
            </a:pPr>
            <a:endParaRPr lang="en-US" sz="2400" b="0" i="0" dirty="0">
              <a:solidFill>
                <a:srgbClr val="374151"/>
              </a:solidFill>
              <a:effectLst/>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0" i="0" dirty="0">
                <a:solidFill>
                  <a:srgbClr val="374151"/>
                </a:solidFill>
                <a:effectLst/>
                <a:latin typeface="Times New Roman" panose="02020603050405020304" pitchFamily="18" charset="0"/>
                <a:cs typeface="Times New Roman" panose="02020603050405020304" pitchFamily="18" charset="0"/>
              </a:rPr>
              <a:t>The life script operates beneath the level of conscious awareness. </a:t>
            </a:r>
          </a:p>
          <a:p>
            <a:pPr marL="342900" indent="-342900">
              <a:buFont typeface="Arial" panose="020B0604020202020204" pitchFamily="34" charset="0"/>
              <a:buChar char="•"/>
            </a:pPr>
            <a:endParaRPr lang="en-US" sz="2400" b="0" i="0" dirty="0">
              <a:solidFill>
                <a:srgbClr val="374151"/>
              </a:solidFill>
              <a:effectLst/>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0" i="0" dirty="0">
                <a:solidFill>
                  <a:srgbClr val="374151"/>
                </a:solidFill>
                <a:effectLst/>
                <a:latin typeface="Times New Roman" panose="02020603050405020304" pitchFamily="18" charset="0"/>
                <a:cs typeface="Times New Roman" panose="02020603050405020304" pitchFamily="18" charset="0"/>
              </a:rPr>
              <a:t>Individuals may not be fully aware of the script, yet it guides their thoughts, feelings, and behaviors throughout life.</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extBox 2"/>
          <p:cNvSpPr txBox="1"/>
          <p:nvPr/>
        </p:nvSpPr>
        <p:spPr>
          <a:xfrm>
            <a:off x="304800" y="152400"/>
            <a:ext cx="9601200" cy="1446550"/>
          </a:xfrm>
          <a:prstGeom prst="rect">
            <a:avLst/>
          </a:prstGeom>
          <a:noFill/>
        </p:spPr>
        <p:txBody>
          <a:bodyPr wrap="square" rtlCol="0">
            <a:spAutoFit/>
          </a:bodyPr>
          <a:lstStyle/>
          <a:p>
            <a:r>
              <a:rPr lang="en-US" sz="4400" b="1" dirty="0">
                <a:solidFill>
                  <a:srgbClr val="374151"/>
                </a:solidFill>
                <a:effectLst/>
                <a:latin typeface="Times New Roman" panose="02020603050405020304" pitchFamily="18" charset="0"/>
                <a:cs typeface="Times New Roman" panose="02020603050405020304" pitchFamily="18" charset="0"/>
              </a:rPr>
              <a:t>How Past Experiences Influence Behavior</a:t>
            </a:r>
            <a:endParaRPr lang="en-IN" sz="44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685800" y="1628358"/>
            <a:ext cx="7696200" cy="1815882"/>
          </a:xfrm>
          <a:prstGeom prst="rect">
            <a:avLst/>
          </a:prstGeom>
          <a:noFill/>
        </p:spPr>
        <p:txBody>
          <a:bodyPr wrap="square" rtlCol="0">
            <a:spAutoFit/>
          </a:bodyPr>
          <a:lstStyle/>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Parental Influence</a:t>
            </a:r>
          </a:p>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Early Experiences</a:t>
            </a:r>
          </a:p>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Decisions and Beliefs</a:t>
            </a:r>
          </a:p>
          <a:p>
            <a:pPr algn="l">
              <a:buFont typeface="+mj-lt"/>
              <a:buAutoNum type="arabicPeriod"/>
            </a:pPr>
            <a:r>
              <a:rPr lang="en-US" sz="2800" i="0" dirty="0">
                <a:solidFill>
                  <a:srgbClr val="374151"/>
                </a:solidFill>
                <a:effectLst/>
                <a:latin typeface="Times New Roman" panose="02020603050405020304" pitchFamily="18" charset="0"/>
                <a:cs typeface="Times New Roman" panose="02020603050405020304" pitchFamily="18" charset="0"/>
              </a:rPr>
              <a:t>Repetition of Patterns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2" name="Text Box 1"/>
          <p:cNvSpPr txBox="1"/>
          <p:nvPr/>
        </p:nvSpPr>
        <p:spPr>
          <a:xfrm>
            <a:off x="76835" y="0"/>
            <a:ext cx="12115800" cy="768350"/>
          </a:xfrm>
          <a:prstGeom prst="rect">
            <a:avLst/>
          </a:prstGeom>
          <a:noFill/>
        </p:spPr>
        <p:txBody>
          <a:bodyPr wrap="square" rtlCol="0" anchor="t">
            <a:spAutoFit/>
          </a:bodyPr>
          <a:lstStyle/>
          <a:p>
            <a:r>
              <a:rPr lang="en-US" sz="4400"/>
              <a:t>How to Heal From the Past</a:t>
            </a:r>
          </a:p>
        </p:txBody>
      </p:sp>
      <p:sp>
        <p:nvSpPr>
          <p:cNvPr id="3" name="Text Box 2"/>
          <p:cNvSpPr txBox="1"/>
          <p:nvPr/>
        </p:nvSpPr>
        <p:spPr>
          <a:xfrm>
            <a:off x="296545" y="1019810"/>
            <a:ext cx="11529695" cy="5262245"/>
          </a:xfrm>
          <a:prstGeom prst="rect">
            <a:avLst/>
          </a:prstGeom>
          <a:noFill/>
        </p:spPr>
        <p:txBody>
          <a:bodyPr wrap="square" rtlCol="0" anchor="t">
            <a:spAutoFit/>
          </a:bodyPr>
          <a:lstStyle/>
          <a:p>
            <a:pPr marL="285750" indent="-285750">
              <a:buFont typeface="Arial" panose="020B0604020202020204" pitchFamily="34" charset="0"/>
              <a:buChar char="•"/>
            </a:pPr>
            <a:r>
              <a:rPr lang="en-US" sz="2000" b="1"/>
              <a:t>Establish boundaries</a:t>
            </a:r>
            <a:r>
              <a:rPr lang="en-US" sz="2000"/>
              <a:t>. This can mean something different for everyone, but the main point is to give yourself time to heal and to move ahead at your own pace</a:t>
            </a:r>
          </a:p>
          <a:p>
            <a:pPr marL="285750" indent="-285750">
              <a:buFont typeface="Arial" panose="020B0604020202020204" pitchFamily="34" charset="0"/>
              <a:buChar char="•"/>
            </a:pPr>
            <a:endParaRPr lang="en-US" sz="2000"/>
          </a:p>
          <a:p>
            <a:pPr marL="285750" indent="-285750">
              <a:buFont typeface="Arial" panose="020B0604020202020204" pitchFamily="34" charset="0"/>
              <a:buChar char="•"/>
            </a:pPr>
            <a:r>
              <a:rPr lang="en-US" sz="2000" b="1"/>
              <a:t>Acceptance</a:t>
            </a:r>
            <a:r>
              <a:rPr lang="en-US" sz="2000"/>
              <a:t>. The past is a done-deal. We can’t change it. And being stuck in the past is only hurting our potential in the present. By accepting that the past is over, it allows us to grieve and to release the pain that we may have been carrying with us.</a:t>
            </a:r>
          </a:p>
          <a:p>
            <a:pPr marL="285750" indent="-285750">
              <a:buFont typeface="Arial" panose="020B0604020202020204" pitchFamily="34" charset="0"/>
              <a:buChar char="•"/>
            </a:pPr>
            <a:endParaRPr lang="en-US" sz="2000"/>
          </a:p>
          <a:p>
            <a:pPr marL="285750" indent="-285750">
              <a:buFont typeface="Arial" panose="020B0604020202020204" pitchFamily="34" charset="0"/>
              <a:buChar char="•"/>
            </a:pPr>
            <a:r>
              <a:rPr lang="en-US" sz="2000" b="1"/>
              <a:t>Practice Mindfulness</a:t>
            </a:r>
            <a:r>
              <a:rPr lang="en-US" sz="2000"/>
              <a:t>. The practice of mindfulness is about teaching ourselves how to stay in the present and to calm our mind when experiencing emotional triggers.</a:t>
            </a:r>
          </a:p>
          <a:p>
            <a:pPr marL="285750" indent="-285750">
              <a:buFont typeface="Arial" panose="020B0604020202020204" pitchFamily="34" charset="0"/>
              <a:buChar char="•"/>
            </a:pPr>
            <a:endParaRPr lang="en-US" sz="2000"/>
          </a:p>
          <a:p>
            <a:pPr marL="285750" indent="-285750">
              <a:buFont typeface="Arial" panose="020B0604020202020204" pitchFamily="34" charset="0"/>
              <a:buChar char="•"/>
            </a:pPr>
            <a:r>
              <a:rPr lang="en-US" sz="2000" b="1"/>
              <a:t>Have a Reset Button</a:t>
            </a:r>
            <a:r>
              <a:rPr lang="en-US" sz="2000"/>
              <a:t>. We are human, and that means we are perfectly imperfect. As with any new skill, they take time to develop and master</a:t>
            </a:r>
          </a:p>
          <a:p>
            <a:pPr marL="285750" indent="-285750">
              <a:buFont typeface="Arial" panose="020B0604020202020204" pitchFamily="34" charset="0"/>
              <a:buChar char="•"/>
            </a:pPr>
            <a:endParaRPr lang="en-US" sz="2000"/>
          </a:p>
          <a:p>
            <a:pPr marL="285750" indent="-285750">
              <a:buFont typeface="Arial" panose="020B0604020202020204" pitchFamily="34" charset="0"/>
              <a:buChar char="•"/>
            </a:pPr>
            <a:r>
              <a:rPr lang="en-US" sz="2000" b="1"/>
              <a:t>Disconnect.</a:t>
            </a:r>
            <a:r>
              <a:rPr lang="en-US" sz="2000"/>
              <a:t> Balance is key when working on self-improvement. Being okay with disconnecting from social media or from friends or family for a while as you work on healing is about self-care</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14400" y="228600"/>
            <a:ext cx="9982200" cy="1066799"/>
          </a:xfrm>
          <a:prstGeom prst="rect">
            <a:avLst/>
          </a:prstGeom>
          <a:solidFill>
            <a:schemeClr val="accent5">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0" i="0" dirty="0">
                <a:solidFill>
                  <a:srgbClr val="FF5C5C"/>
                </a:solidFill>
                <a:effectLst/>
                <a:latin typeface="montserrat" panose="00000500000000000000" pitchFamily="2" charset="0"/>
              </a:rPr>
              <a:t>Transaction Analysis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7" name="Title 6"/>
          <p:cNvSpPr>
            <a:spLocks noGrp="1"/>
          </p:cNvSpPr>
          <p:nvPr>
            <p:ph type="title"/>
          </p:nvPr>
        </p:nvSpPr>
        <p:spPr>
          <a:xfrm>
            <a:off x="1149269" y="1371600"/>
            <a:ext cx="9512461" cy="5105400"/>
          </a:xfrm>
        </p:spPr>
        <p:txBody>
          <a:bodyPr>
            <a:normAutofit/>
          </a:bodyPr>
          <a:lstStyle/>
          <a:p>
            <a:pPr algn="l"/>
            <a:r>
              <a:rPr lang="en-US" sz="2800" b="0" i="0" dirty="0">
                <a:solidFill>
                  <a:srgbClr val="374151"/>
                </a:solidFill>
                <a:effectLst/>
                <a:latin typeface="Times New Roman" panose="02020603050405020304" pitchFamily="18" charset="0"/>
                <a:cs typeface="Times New Roman" panose="02020603050405020304" pitchFamily="18" charset="0"/>
              </a:rPr>
              <a:t>Transactional Analysis (TA) is a psychological theory and therapy that can be connected to the broader concept of emotional intelligence (EI).</a:t>
            </a:r>
            <a:br>
              <a:rPr lang="en-US" sz="2800" b="0" i="0" dirty="0">
                <a:solidFill>
                  <a:srgbClr val="374151"/>
                </a:solidFill>
                <a:effectLst/>
                <a:latin typeface="Times New Roman" panose="02020603050405020304" pitchFamily="18" charset="0"/>
                <a:cs typeface="Times New Roman" panose="02020603050405020304" pitchFamily="18" charset="0"/>
              </a:rPr>
            </a:br>
            <a:br>
              <a:rPr lang="en-US" sz="2800" b="0" i="0" dirty="0">
                <a:solidFill>
                  <a:srgbClr val="374151"/>
                </a:solidFill>
                <a:effectLst/>
                <a:latin typeface="Times New Roman" panose="02020603050405020304" pitchFamily="18" charset="0"/>
                <a:cs typeface="Times New Roman" panose="02020603050405020304" pitchFamily="18" charset="0"/>
              </a:rPr>
            </a:br>
            <a:r>
              <a:rPr lang="en-US" sz="2800" b="0" i="0" dirty="0">
                <a:solidFill>
                  <a:srgbClr val="374151"/>
                </a:solidFill>
                <a:effectLst/>
                <a:latin typeface="Times New Roman" panose="02020603050405020304" pitchFamily="18" charset="0"/>
                <a:cs typeface="Times New Roman" panose="02020603050405020304" pitchFamily="18" charset="0"/>
              </a:rPr>
              <a:t>Developed by psychiatrist Eric Berne, TA focuses on understanding and improving communication and relationships.</a:t>
            </a:r>
            <a:br>
              <a:rPr lang="en-US" sz="2800" b="0" i="0" dirty="0">
                <a:solidFill>
                  <a:srgbClr val="374151"/>
                </a:solidFill>
                <a:effectLst/>
                <a:latin typeface="Times New Roman" panose="02020603050405020304" pitchFamily="18" charset="0"/>
                <a:cs typeface="Times New Roman" panose="02020603050405020304" pitchFamily="18" charset="0"/>
              </a:rPr>
            </a:br>
            <a:br>
              <a:rPr lang="en-US" sz="2800" b="0" i="0" dirty="0">
                <a:solidFill>
                  <a:srgbClr val="374151"/>
                </a:solidFill>
                <a:effectLst/>
                <a:latin typeface="Times New Roman" panose="02020603050405020304" pitchFamily="18" charset="0"/>
                <a:cs typeface="Times New Roman" panose="02020603050405020304" pitchFamily="18" charset="0"/>
              </a:rPr>
            </a:br>
            <a:r>
              <a:rPr lang="en-US" sz="2800" b="0" i="0" dirty="0">
                <a:solidFill>
                  <a:srgbClr val="374151"/>
                </a:solidFill>
                <a:effectLst/>
                <a:latin typeface="Times New Roman" panose="02020603050405020304" pitchFamily="18" charset="0"/>
                <a:cs typeface="Times New Roman" panose="02020603050405020304" pitchFamily="18" charset="0"/>
              </a:rPr>
              <a:t>It provides a framework for analyzing human interactions and behavior, making it applicable to the development of emotional intelligence.</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ED41-486C-D124-8AEA-D9969AE2F271}"/>
              </a:ext>
            </a:extLst>
          </p:cNvPr>
          <p:cNvSpPr>
            <a:spLocks noGrp="1"/>
          </p:cNvSpPr>
          <p:nvPr>
            <p:ph type="title"/>
          </p:nvPr>
        </p:nvSpPr>
        <p:spPr>
          <a:xfrm>
            <a:off x="609600" y="274638"/>
            <a:ext cx="10972800" cy="563562"/>
          </a:xfrm>
        </p:spPr>
        <p:txBody>
          <a:bodyPr>
            <a:normAutofit fontScale="90000"/>
          </a:bodyPr>
          <a:lstStyle/>
          <a:p>
            <a:r>
              <a:rPr lang="en-US" dirty="0"/>
              <a:t>Life positions</a:t>
            </a:r>
            <a:endParaRPr lang="en-IN" dirty="0"/>
          </a:p>
        </p:txBody>
      </p:sp>
      <p:sp>
        <p:nvSpPr>
          <p:cNvPr id="3" name="Content Placeholder 2">
            <a:extLst>
              <a:ext uri="{FF2B5EF4-FFF2-40B4-BE49-F238E27FC236}">
                <a16:creationId xmlns:a16="http://schemas.microsoft.com/office/drawing/2014/main" id="{9A2891FF-6B87-D066-D832-FA6FA300127B}"/>
              </a:ext>
            </a:extLst>
          </p:cNvPr>
          <p:cNvSpPr>
            <a:spLocks noGrp="1"/>
          </p:cNvSpPr>
          <p:nvPr>
            <p:ph idx="1"/>
          </p:nvPr>
        </p:nvSpPr>
        <p:spPr>
          <a:xfrm>
            <a:off x="609600" y="1066801"/>
            <a:ext cx="10972800" cy="5257800"/>
          </a:xfrm>
        </p:spPr>
        <p:txBody>
          <a:bodyPr>
            <a:normAutofit fontScale="92500" lnSpcReduction="20000"/>
          </a:bodyPr>
          <a:lstStyle/>
          <a:p>
            <a:pPr algn="just"/>
            <a:r>
              <a:rPr lang="en-US" dirty="0"/>
              <a:t>Life positions are a key concept in Transactional Analysis (TA). They represent basic beliefs about oneself and others, formed in early childhood based on interactions with caregivers and the environment. </a:t>
            </a:r>
          </a:p>
          <a:p>
            <a:pPr algn="just"/>
            <a:r>
              <a:rPr lang="en-US" dirty="0"/>
              <a:t>These positions influence how individuals perceive themselves, others, and the world around them, and consequently, how they behave in relationships.</a:t>
            </a:r>
          </a:p>
          <a:p>
            <a:pPr marL="0" indent="0" algn="just">
              <a:buNone/>
            </a:pPr>
            <a:endParaRPr lang="en-US" dirty="0"/>
          </a:p>
          <a:p>
            <a:pPr algn="just"/>
            <a:r>
              <a:rPr lang="en-US" dirty="0"/>
              <a:t>The four basic life positions are:</a:t>
            </a:r>
          </a:p>
          <a:p>
            <a:pPr marL="0" indent="0" algn="just">
              <a:buNone/>
            </a:pPr>
            <a:endParaRPr lang="en-US" dirty="0"/>
          </a:p>
          <a:p>
            <a:pPr algn="just"/>
            <a:r>
              <a:rPr lang="en-US" b="1" dirty="0"/>
              <a:t>I'm OK, You're OK </a:t>
            </a:r>
            <a:r>
              <a:rPr lang="en-US" b="1" dirty="0">
                <a:sym typeface="Wingdings" panose="05000000000000000000" pitchFamily="2" charset="2"/>
              </a:rPr>
              <a:t>(</a:t>
            </a:r>
            <a:r>
              <a:rPr lang="en-US" b="1" dirty="0"/>
              <a:t>get on with</a:t>
            </a:r>
            <a:r>
              <a:rPr lang="en-US" b="1" dirty="0">
                <a:sym typeface="Wingdings" panose="05000000000000000000" pitchFamily="2" charset="2"/>
              </a:rPr>
              <a:t>) :</a:t>
            </a:r>
            <a:r>
              <a:rPr lang="en-US" b="1" dirty="0"/>
              <a:t> </a:t>
            </a:r>
            <a:r>
              <a:rPr lang="en-US" dirty="0"/>
              <a:t>This is the healthiest position, characterized by trust, acceptance, and a positive outlook.</a:t>
            </a:r>
          </a:p>
          <a:p>
            <a:pPr marL="0" indent="0" algn="just">
              <a:buNone/>
            </a:pPr>
            <a:endParaRPr lang="en-IN" dirty="0"/>
          </a:p>
        </p:txBody>
      </p:sp>
    </p:spTree>
    <p:extLst>
      <p:ext uri="{BB962C8B-B14F-4D97-AF65-F5344CB8AC3E}">
        <p14:creationId xmlns:p14="http://schemas.microsoft.com/office/powerpoint/2010/main" val="1893397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25C4A1-8C10-DAD3-220C-4B608BB99B86}"/>
              </a:ext>
            </a:extLst>
          </p:cNvPr>
          <p:cNvSpPr>
            <a:spLocks noGrp="1"/>
          </p:cNvSpPr>
          <p:nvPr>
            <p:ph idx="1"/>
          </p:nvPr>
        </p:nvSpPr>
        <p:spPr>
          <a:xfrm>
            <a:off x="609600" y="685801"/>
            <a:ext cx="10972800" cy="5440364"/>
          </a:xfrm>
        </p:spPr>
        <p:txBody>
          <a:bodyPr>
            <a:normAutofit/>
          </a:bodyPr>
          <a:lstStyle/>
          <a:p>
            <a:pPr algn="just"/>
            <a:r>
              <a:rPr lang="en-US" b="1" dirty="0"/>
              <a:t>I'm OK, You're not OK (get rid of ): </a:t>
            </a:r>
            <a:r>
              <a:rPr lang="en-US" dirty="0"/>
              <a:t>This position involves feeling superior to others, often leading to blaming, criticizing, and controlling </a:t>
            </a:r>
            <a:r>
              <a:rPr lang="en-US" dirty="0" err="1"/>
              <a:t>behaviour</a:t>
            </a:r>
            <a:r>
              <a:rPr lang="en-US" dirty="0"/>
              <a:t>.</a:t>
            </a:r>
          </a:p>
          <a:p>
            <a:pPr algn="just"/>
            <a:r>
              <a:rPr lang="en-US" b="1" dirty="0"/>
              <a:t>I'm not OK, You're OK (get away from ):</a:t>
            </a:r>
            <a:r>
              <a:rPr lang="en-US" dirty="0"/>
              <a:t> This position involves feeling inferior to others, leading to self-doubt, dependence, and a tendency to seek approval.</a:t>
            </a:r>
          </a:p>
          <a:p>
            <a:pPr algn="just"/>
            <a:r>
              <a:rPr lang="en-US" b="1" dirty="0"/>
              <a:t>I'm not OK, You're not OK (get nowhere with):</a:t>
            </a:r>
            <a:r>
              <a:rPr lang="en-US" dirty="0"/>
              <a:t> This is the most negative position, characterized by feelings of hopelessness, despair, and a lack of trust in oneself and others.</a:t>
            </a:r>
          </a:p>
          <a:p>
            <a:endParaRPr lang="en-IN" dirty="0"/>
          </a:p>
        </p:txBody>
      </p:sp>
    </p:spTree>
    <p:extLst>
      <p:ext uri="{BB962C8B-B14F-4D97-AF65-F5344CB8AC3E}">
        <p14:creationId xmlns:p14="http://schemas.microsoft.com/office/powerpoint/2010/main" val="17313681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extBox 2"/>
          <p:cNvSpPr txBox="1"/>
          <p:nvPr/>
        </p:nvSpPr>
        <p:spPr>
          <a:xfrm>
            <a:off x="381000" y="536942"/>
            <a:ext cx="11734800" cy="5446395"/>
          </a:xfrm>
          <a:prstGeom prst="rect">
            <a:avLst/>
          </a:prstGeom>
          <a:noFill/>
        </p:spPr>
        <p:txBody>
          <a:bodyPr wrap="square" rtlCol="0">
            <a:spAutoFit/>
          </a:bodyPr>
          <a:lstStyle/>
          <a:p>
            <a:pPr algn="l"/>
            <a:r>
              <a:rPr lang="en-US" sz="4400" b="1" i="0" dirty="0">
                <a:solidFill>
                  <a:srgbClr val="374151"/>
                </a:solidFill>
                <a:effectLst/>
                <a:latin typeface="Times New Roman" panose="02020603050405020304" pitchFamily="18" charset="0"/>
                <a:cs typeface="Times New Roman" panose="02020603050405020304" pitchFamily="18" charset="0"/>
              </a:rPr>
              <a:t>Benefits of Integrating TA and EI</a:t>
            </a:r>
          </a:p>
          <a:p>
            <a:pPr algn="l"/>
            <a:endParaRPr lang="en-US" sz="4400" b="0" i="0" dirty="0">
              <a:solidFill>
                <a:srgbClr val="3741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Improved Communication</a:t>
            </a:r>
          </a:p>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Enhanced Relationships</a:t>
            </a:r>
          </a:p>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Personal Growth</a:t>
            </a:r>
          </a:p>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Effective Conflict Resolution</a:t>
            </a:r>
          </a:p>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Enhanced Leadership Skills</a:t>
            </a:r>
          </a:p>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Increased Emotional Resilience</a:t>
            </a:r>
          </a:p>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Positive Organizational Culture</a:t>
            </a:r>
          </a:p>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Personal and Professional Growth</a:t>
            </a:r>
          </a:p>
          <a:p>
            <a:br>
              <a:rPr lang="en-US" dirty="0"/>
            </a:br>
            <a:endParaRPr lang="en-I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65150" y="584200"/>
            <a:ext cx="8578850" cy="5713095"/>
          </a:xfrm>
          <a:prstGeom prst="rect">
            <a:avLst/>
          </a:prstGeom>
          <a:noFill/>
        </p:spPr>
        <p:txBody>
          <a:bodyPr wrap="square" rtlCol="0" anchor="t">
            <a:noAutofit/>
          </a:bodyPr>
          <a:lstStyle/>
          <a:p>
            <a:r>
              <a:rPr lang="en-US" altLang="en-US" sz="2400" b="1"/>
              <a:t>Life script questionnaire</a:t>
            </a:r>
          </a:p>
          <a:p>
            <a:endParaRPr lang="en-US" altLang="en-US" sz="2400" b="1"/>
          </a:p>
          <a:p>
            <a:r>
              <a:rPr lang="en-US" altLang="en-US"/>
              <a:t>Consider your earlier childhood with your primary care givers and role models. For each person of significant influence, consider these questions in turn: </a:t>
            </a:r>
          </a:p>
          <a:p>
            <a:endParaRPr lang="en-US" altLang="en-US"/>
          </a:p>
          <a:p>
            <a:pPr marL="342900" indent="-342900">
              <a:buFont typeface="+mj-lt"/>
              <a:buAutoNum type="arabicPeriod"/>
            </a:pPr>
            <a:r>
              <a:rPr lang="en-US" altLang="en-US"/>
              <a:t>What did they say when they complimented you as a child?</a:t>
            </a:r>
          </a:p>
          <a:p>
            <a:pPr marL="342900" indent="-342900">
              <a:buFont typeface="+mj-lt"/>
              <a:buAutoNum type="arabicPeriod"/>
            </a:pPr>
            <a:endParaRPr lang="en-US" altLang="en-US"/>
          </a:p>
          <a:p>
            <a:pPr marL="342900" indent="-342900">
              <a:buFont typeface="+mj-lt"/>
              <a:buAutoNum type="arabicPeriod"/>
            </a:pPr>
            <a:r>
              <a:rPr lang="en-US" altLang="en-US"/>
              <a:t>What did they say to you when they were upset or criticising you?</a:t>
            </a:r>
          </a:p>
          <a:p>
            <a:pPr marL="342900" indent="-342900">
              <a:buFont typeface="+mj-lt"/>
              <a:buAutoNum type="arabicPeriod"/>
            </a:pPr>
            <a:endParaRPr lang="en-US" altLang="en-US"/>
          </a:p>
          <a:p>
            <a:pPr marL="342900" indent="-342900">
              <a:buFont typeface="+mj-lt"/>
              <a:buAutoNum type="arabicPeriod"/>
            </a:pPr>
            <a:r>
              <a:rPr lang="en-US" altLang="en-US"/>
              <a:t>What stories or messages were you given about life, death, marriage, love, your birth, men, women, gender?</a:t>
            </a:r>
          </a:p>
          <a:p>
            <a:endParaRPr lang="en-US"/>
          </a:p>
          <a:p>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897255" y="541020"/>
            <a:ext cx="8246745" cy="4457065"/>
          </a:xfrm>
          <a:prstGeom prst="rect">
            <a:avLst/>
          </a:prstGeom>
          <a:noFill/>
        </p:spPr>
        <p:txBody>
          <a:bodyPr wrap="square" rtlCol="0" anchor="t">
            <a:noAutofit/>
          </a:bodyPr>
          <a:lstStyle/>
          <a:p>
            <a:r>
              <a:rPr lang="en-US" altLang="en-US" sz="2400" b="1"/>
              <a:t>Exploring your rewards and sanctions</a:t>
            </a:r>
          </a:p>
          <a:p>
            <a:endParaRPr lang="en-US" altLang="en-US"/>
          </a:p>
          <a:p>
            <a:pPr marL="342900" indent="-342900">
              <a:buFont typeface="+mj-lt"/>
              <a:buAutoNum type="arabicPeriod"/>
            </a:pPr>
            <a:r>
              <a:rPr lang="en-US" altLang="en-US"/>
              <a:t>What behaviours were you routinely awarded / rewarded for as a child?</a:t>
            </a:r>
          </a:p>
          <a:p>
            <a:pPr marL="342900" indent="-342900">
              <a:buFont typeface="+mj-lt"/>
              <a:buAutoNum type="arabicPeriod"/>
            </a:pPr>
            <a:endParaRPr lang="en-US" altLang="en-US"/>
          </a:p>
          <a:p>
            <a:pPr marL="342900" indent="-342900">
              <a:buFont typeface="+mj-lt"/>
              <a:buAutoNum type="arabicPeriod"/>
            </a:pPr>
            <a:r>
              <a:rPr lang="en-US" altLang="en-US"/>
              <a:t>What behaviours were you routinely chastised for?</a:t>
            </a:r>
          </a:p>
          <a:p>
            <a:pPr marL="342900" indent="-342900">
              <a:buFont typeface="+mj-lt"/>
              <a:buAutoNum type="arabicPeriod"/>
            </a:pPr>
            <a:endParaRPr lang="en-US" altLang="en-US"/>
          </a:p>
          <a:p>
            <a:pPr marL="342900" indent="-342900">
              <a:buFont typeface="+mj-lt"/>
              <a:buAutoNum type="arabicPeriod"/>
            </a:pPr>
            <a:r>
              <a:rPr lang="en-US" altLang="en-US"/>
              <a:t>How often did you feel rushed by the adults around you?</a:t>
            </a:r>
          </a:p>
          <a:p>
            <a:pPr marL="342900" indent="-342900">
              <a:buFont typeface="+mj-lt"/>
              <a:buAutoNum type="arabicPeriod"/>
            </a:pPr>
            <a:endParaRPr lang="en-US" altLang="en-US"/>
          </a:p>
          <a:p>
            <a:pPr marL="342900" indent="-342900">
              <a:buFont typeface="+mj-lt"/>
              <a:buAutoNum type="arabicPeriod"/>
            </a:pPr>
            <a:r>
              <a:rPr lang="en-US" altLang="en-US"/>
              <a:t>How did your caregivers respond to displays of emotion or affection? Were you free to show emotion or were you compelled to put a brave face on things for example?</a:t>
            </a:r>
          </a:p>
          <a:p>
            <a:pPr marL="342900" indent="-342900">
              <a:buFont typeface="+mj-lt"/>
              <a:buAutoNum type="arabicPeriod"/>
            </a:pPr>
            <a:endParaRPr lang="en-US" altLang="en-US"/>
          </a:p>
          <a:p>
            <a:pPr marL="342900" indent="-342900">
              <a:buFont typeface="+mj-lt"/>
              <a:buAutoNum type="arabicPeriod"/>
            </a:pPr>
            <a:r>
              <a:rPr lang="en-US" altLang="en-US"/>
              <a:t>How easy was it for you to make mistakes and experiment, or did you find you were routinely chastised for getting things ‘wrong’ or making a mess?</a:t>
            </a: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2438400"/>
            <a:ext cx="12192000" cy="1323439"/>
          </a:xfrm>
          <a:prstGeom prst="rect">
            <a:avLst/>
          </a:prstGeom>
        </p:spPr>
        <p:txBody>
          <a:bodyPr wrap="square">
            <a:spAutoFit/>
          </a:bodyPr>
          <a:lstStyle/>
          <a:p>
            <a:pPr algn="ctr"/>
            <a:r>
              <a:rPr lang="en-US" sz="8000" b="1" dirty="0">
                <a:solidFill>
                  <a:schemeClr val="accent1"/>
                </a:solidFill>
                <a:latin typeface="Nunito Sans" panose="00000500000000000000" pitchFamily="2" charset="0"/>
              </a:rPr>
              <a:t>THANK YOU</a:t>
            </a:r>
            <a:endParaRPr lang="en-US" sz="8000" b="1" dirty="0">
              <a:solidFill>
                <a:schemeClr val="accent1"/>
              </a:solidFill>
            </a:endParaRPr>
          </a:p>
        </p:txBody>
      </p:sp>
      <p:grpSp>
        <p:nvGrpSpPr>
          <p:cNvPr id="2" name="Group 1"/>
          <p:cNvGrpSpPr/>
          <p:nvPr/>
        </p:nvGrpSpPr>
        <p:grpSpPr>
          <a:xfrm>
            <a:off x="7966969" y="2289411"/>
            <a:ext cx="4225031" cy="4615403"/>
            <a:chOff x="7966969" y="2260887"/>
            <a:chExt cx="4225031" cy="4615403"/>
          </a:xfrm>
        </p:grpSpPr>
        <p:sp>
          <p:nvSpPr>
            <p:cNvPr id="3" name="Isosceles Triangle 2"/>
            <p:cNvSpPr/>
            <p:nvPr/>
          </p:nvSpPr>
          <p:spPr>
            <a:xfrm>
              <a:off x="8807355" y="4597114"/>
              <a:ext cx="3384645" cy="227917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Isosceles Triangle 3"/>
            <p:cNvSpPr/>
            <p:nvPr/>
          </p:nvSpPr>
          <p:spPr>
            <a:xfrm rot="16200000">
              <a:off x="7780928" y="2446928"/>
              <a:ext cx="4597113" cy="422503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b="0" i="0" dirty="0">
                <a:solidFill>
                  <a:srgbClr val="374151"/>
                </a:solidFill>
                <a:effectLst/>
                <a:latin typeface="Times New Roman" panose="02020603050405020304" pitchFamily="18" charset="0"/>
                <a:cs typeface="Times New Roman" panose="02020603050405020304" pitchFamily="18" charset="0"/>
              </a:rPr>
              <a:t>Here's how certain aspects of TA relate to emotional intelligence:</a:t>
            </a:r>
            <a:endParaRPr lang="en-IN"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2" name="TextBox 1"/>
          <p:cNvSpPr txBox="1"/>
          <p:nvPr/>
        </p:nvSpPr>
        <p:spPr>
          <a:xfrm>
            <a:off x="381000" y="1524001"/>
            <a:ext cx="11201400" cy="2677656"/>
          </a:xfrm>
          <a:prstGeom prst="rect">
            <a:avLst/>
          </a:prstGeom>
          <a:noFill/>
        </p:spPr>
        <p:txBody>
          <a:bodyPr wrap="square" rtlCol="0">
            <a:spAutoFit/>
          </a:bodyPr>
          <a:lstStyle/>
          <a:p>
            <a:pPr marL="1371600" lvl="2"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Ego states</a:t>
            </a:r>
          </a:p>
          <a:p>
            <a:pPr marL="1371600" lvl="2"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Transaction</a:t>
            </a:r>
          </a:p>
          <a:p>
            <a:pPr marL="1371600" lvl="2"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Strokes</a:t>
            </a:r>
          </a:p>
          <a:p>
            <a:pPr marL="1371600" lvl="2"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Games </a:t>
            </a:r>
          </a:p>
          <a:p>
            <a:pPr marL="1371600" lvl="2"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Life script</a:t>
            </a:r>
          </a:p>
          <a:p>
            <a:pPr marL="1371600" lvl="2" indent="-457200">
              <a:buFont typeface="Arial" panose="020B0604020202020204" pitchFamily="34" charset="0"/>
              <a:buChar char="•"/>
            </a:pPr>
            <a:endParaRPr lang="en-IN" sz="2800" dirty="0">
              <a:latin typeface="Times New Roman" panose="02020603050405020304" pitchFamily="18" charset="0"/>
              <a:cs typeface="Times New Roman" panose="02020603050405020304" pitchFamily="18" charset="0"/>
            </a:endParaRPr>
          </a:p>
        </p:txBody>
      </p:sp>
      <p:pic>
        <p:nvPicPr>
          <p:cNvPr id="3" name="Content Placeholder 2"/>
          <p:cNvPicPr>
            <a:picLocks noGrp="1" noChangeAspect="1"/>
          </p:cNvPicPr>
          <p:nvPr>
            <p:ph idx="1"/>
          </p:nvPr>
        </p:nvPicPr>
        <p:blipFill>
          <a:blip r:embed="rId4"/>
          <a:stretch>
            <a:fillRect/>
          </a:stretch>
        </p:blipFill>
        <p:spPr>
          <a:xfrm>
            <a:off x="4267200" y="1752600"/>
            <a:ext cx="5685155" cy="41624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extBox 2"/>
          <p:cNvSpPr txBox="1"/>
          <p:nvPr/>
        </p:nvSpPr>
        <p:spPr>
          <a:xfrm>
            <a:off x="990600" y="488753"/>
            <a:ext cx="9982200" cy="2923877"/>
          </a:xfrm>
          <a:prstGeom prst="rect">
            <a:avLst/>
          </a:prstGeom>
          <a:noFill/>
        </p:spPr>
        <p:txBody>
          <a:bodyPr wrap="square" rtlCol="0">
            <a:spAutoFit/>
          </a:bodyPr>
          <a:lstStyle/>
          <a:p>
            <a:r>
              <a:rPr lang="en-US" sz="4400" b="1" i="0" dirty="0">
                <a:solidFill>
                  <a:srgbClr val="374151"/>
                </a:solidFill>
                <a:latin typeface="Times New Roman" panose="02020603050405020304" pitchFamily="18" charset="0"/>
                <a:cs typeface="Times New Roman" panose="02020603050405020304" pitchFamily="18" charset="0"/>
              </a:rPr>
              <a:t>Ego States in Transactional Analysis</a:t>
            </a:r>
          </a:p>
          <a:p>
            <a:endParaRPr lang="en-US" sz="2800" b="0" i="0" dirty="0">
              <a:solidFill>
                <a:srgbClr val="37415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800" b="0" i="0" dirty="0">
                <a:solidFill>
                  <a:srgbClr val="374151"/>
                </a:solidFill>
                <a:latin typeface="Times New Roman" panose="02020603050405020304" pitchFamily="18" charset="0"/>
                <a:cs typeface="Times New Roman" panose="02020603050405020304" pitchFamily="18" charset="0"/>
              </a:rPr>
              <a:t>Parent Ego State: Critical and Nurturing Aspects</a:t>
            </a:r>
          </a:p>
          <a:p>
            <a:pPr>
              <a:buFont typeface="Arial" panose="020B0604020202020204" pitchFamily="34" charset="0"/>
              <a:buChar char="•"/>
            </a:pPr>
            <a:r>
              <a:rPr lang="en-US" sz="2800" b="0" i="0" dirty="0">
                <a:solidFill>
                  <a:srgbClr val="374151"/>
                </a:solidFill>
                <a:latin typeface="Times New Roman" panose="02020603050405020304" pitchFamily="18" charset="0"/>
                <a:cs typeface="Times New Roman" panose="02020603050405020304" pitchFamily="18" charset="0"/>
              </a:rPr>
              <a:t>Adult Ego State: Rational and Problem-Solving</a:t>
            </a:r>
          </a:p>
          <a:p>
            <a:pPr>
              <a:buFont typeface="Arial" panose="020B0604020202020204" pitchFamily="34" charset="0"/>
              <a:buChar char="•"/>
            </a:pPr>
            <a:r>
              <a:rPr lang="en-US" sz="2800" b="0" i="0" dirty="0">
                <a:solidFill>
                  <a:srgbClr val="374151"/>
                </a:solidFill>
                <a:latin typeface="Times New Roman" panose="02020603050405020304" pitchFamily="18" charset="0"/>
                <a:cs typeface="Times New Roman" panose="02020603050405020304" pitchFamily="18" charset="0"/>
              </a:rPr>
              <a:t>Child Ego State: Emotional and Spontaneous Responses</a:t>
            </a:r>
          </a:p>
          <a:p>
            <a:endParaRPr lang="en-US" sz="2800" b="0" i="0" dirty="0">
              <a:solidFill>
                <a:srgbClr val="374151"/>
              </a:solidFill>
              <a:latin typeface="Times New Roman" panose="02020603050405020304" pitchFamily="18" charset="0"/>
              <a:cs typeface="Times New Roman" panose="02020603050405020304" pitchFamily="18" charset="0"/>
            </a:endParaRPr>
          </a:p>
        </p:txBody>
      </p:sp>
      <p:pic>
        <p:nvPicPr>
          <p:cNvPr id="100" name="Picture 99"/>
          <p:cNvPicPr/>
          <p:nvPr/>
        </p:nvPicPr>
        <p:blipFill>
          <a:blip r:link="rId3"/>
          <a:stretch>
            <a:fillRect/>
          </a:stretch>
        </p:blipFill>
        <p:spPr>
          <a:xfrm>
            <a:off x="1824990" y="3429000"/>
            <a:ext cx="4271645" cy="1115060"/>
          </a:xfrm>
          <a:prstGeom prst="rect">
            <a:avLst/>
          </a:prstGeom>
          <a:noFill/>
          <a:ln w="9525">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62200" y="381000"/>
            <a:ext cx="7362825" cy="5706110"/>
          </a:xfrm>
          <a:prstGeom prst="rect">
            <a:avLst/>
          </a:prstGeom>
          <a:effectLst>
            <a:softEdge rad="12700"/>
          </a:effectLst>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itle 2"/>
          <p:cNvSpPr>
            <a:spLocks noGrp="1"/>
          </p:cNvSpPr>
          <p:nvPr>
            <p:ph type="title"/>
          </p:nvPr>
        </p:nvSpPr>
        <p:spPr/>
        <p:txBody>
          <a:bodyPr>
            <a:normAutofit fontScale="90000"/>
          </a:bodyPr>
          <a:lstStyle/>
          <a:p>
            <a:r>
              <a:rPr lang="en-US" b="1" i="0" dirty="0">
                <a:effectLst/>
                <a:latin typeface="Times New Roman" panose="02020603050405020304" pitchFamily="18" charset="0"/>
                <a:cs typeface="Times New Roman" panose="02020603050405020304" pitchFamily="18" charset="0"/>
              </a:rPr>
              <a:t>1. Parent Ego State: Critical and Nurturing Aspects</a:t>
            </a:r>
            <a:endParaRPr lang="en-IN" dirty="0">
              <a:latin typeface="Times New Roman" panose="02020603050405020304" pitchFamily="18" charset="0"/>
              <a:cs typeface="Times New Roman" panose="02020603050405020304" pitchFamily="18" charset="0"/>
            </a:endParaRPr>
          </a:p>
        </p:txBody>
      </p:sp>
      <p:sp>
        <p:nvSpPr>
          <p:cNvPr id="5" name="TextBox 4"/>
          <p:cNvSpPr txBox="1"/>
          <p:nvPr/>
        </p:nvSpPr>
        <p:spPr>
          <a:xfrm>
            <a:off x="609600" y="1417638"/>
            <a:ext cx="10820400" cy="3108543"/>
          </a:xfrm>
          <a:prstGeom prst="rect">
            <a:avLst/>
          </a:prstGeom>
          <a:noFill/>
        </p:spPr>
        <p:txBody>
          <a:bodyPr wrap="square" rtlCol="0">
            <a:spAutoFit/>
          </a:bodyPr>
          <a:lstStyle/>
          <a:p>
            <a:r>
              <a:rPr lang="en-US" sz="2800" b="1" i="0" dirty="0">
                <a:effectLst/>
                <a:latin typeface="Times New Roman" panose="02020603050405020304" pitchFamily="18" charset="0"/>
                <a:cs typeface="Times New Roman" panose="02020603050405020304" pitchFamily="18" charset="0"/>
              </a:rPr>
              <a:t>Critical Parent (CP)</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In this aspect, individuals express thoughts, beliefs, and attitudes that resemble those of authority figures from their past, such as parents or other influential figures. </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It can manifest as judgment, rules, and criticism. </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Example: A person saying, "You should always do it this way; that's how it's supposed to be done."</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itle 2"/>
          <p:cNvSpPr>
            <a:spLocks noGrp="1"/>
          </p:cNvSpPr>
          <p:nvPr>
            <p:ph type="title"/>
          </p:nvPr>
        </p:nvSpPr>
        <p:spPr/>
        <p:txBody>
          <a:bodyPr>
            <a:normAutofit fontScale="90000"/>
          </a:bodyPr>
          <a:lstStyle/>
          <a:p>
            <a:r>
              <a:rPr lang="en-US" b="1" i="0" dirty="0">
                <a:effectLst/>
                <a:latin typeface="Times New Roman" panose="02020603050405020304" pitchFamily="18" charset="0"/>
                <a:cs typeface="Times New Roman" panose="02020603050405020304" pitchFamily="18" charset="0"/>
              </a:rPr>
              <a:t>1. Parent Ego State: Critical and Nurturing Aspects</a:t>
            </a:r>
            <a:endParaRPr lang="en-IN" dirty="0">
              <a:latin typeface="Times New Roman" panose="02020603050405020304" pitchFamily="18" charset="0"/>
              <a:cs typeface="Times New Roman" panose="02020603050405020304" pitchFamily="18" charset="0"/>
            </a:endParaRPr>
          </a:p>
        </p:txBody>
      </p:sp>
      <p:sp>
        <p:nvSpPr>
          <p:cNvPr id="5" name="TextBox 4"/>
          <p:cNvSpPr txBox="1"/>
          <p:nvPr/>
        </p:nvSpPr>
        <p:spPr>
          <a:xfrm>
            <a:off x="609600" y="1417638"/>
            <a:ext cx="10820400" cy="2677656"/>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Nurturing aspects:</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This aspect involves expressions of care, support, and guidance.</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 It represents the positive and encouraging messages received from caregivers. </a:t>
            </a:r>
          </a:p>
          <a:p>
            <a:pPr marL="457200" indent="-457200">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Example: Offering words of encouragement like, "You did a great job, I'm proud of you."</a:t>
            </a:r>
            <a:endParaRPr lang="en-US" sz="2800" b="1" i="0" dirty="0">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40019"/>
            <a:ext cx="2057400" cy="1217981"/>
          </a:xfrm>
          <a:prstGeom prst="rect">
            <a:avLst/>
          </a:prstGeom>
        </p:spPr>
      </p:pic>
      <p:sp>
        <p:nvSpPr>
          <p:cNvPr id="3" name="TextBox 2"/>
          <p:cNvSpPr txBox="1"/>
          <p:nvPr/>
        </p:nvSpPr>
        <p:spPr>
          <a:xfrm>
            <a:off x="457200" y="228600"/>
            <a:ext cx="8153400" cy="1323439"/>
          </a:xfrm>
          <a:prstGeom prst="rect">
            <a:avLst/>
          </a:prstGeom>
          <a:noFill/>
        </p:spPr>
        <p:txBody>
          <a:bodyPr wrap="square" rtlCol="0">
            <a:spAutoFit/>
          </a:bodyPr>
          <a:lstStyle/>
          <a:p>
            <a:r>
              <a:rPr lang="en-US" sz="4000" b="1" i="0" dirty="0">
                <a:effectLst/>
                <a:latin typeface="Times New Roman" panose="02020603050405020304" pitchFamily="18" charset="0"/>
                <a:cs typeface="Times New Roman" panose="02020603050405020304" pitchFamily="18" charset="0"/>
              </a:rPr>
              <a:t>Adult Ego State: Rational and Problem-Solving</a:t>
            </a:r>
            <a:endParaRPr lang="en-IN" sz="4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685800" y="1874728"/>
            <a:ext cx="10287000" cy="3108543"/>
          </a:xfrm>
          <a:prstGeom prst="rect">
            <a:avLst/>
          </a:prstGeom>
          <a:noFill/>
        </p:spPr>
        <p:txBody>
          <a:bodyPr wrap="square" rtlCol="0">
            <a:spAutoFit/>
          </a:bodyPr>
          <a:lstStyle/>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In the Adult Ego State, individuals engage in logical thinking, objective analysis, and problem-solving without being influenced by emotions or past experiences.</a:t>
            </a:r>
          </a:p>
          <a:p>
            <a:pPr algn="l">
              <a:buFont typeface="Arial" panose="020B0604020202020204" pitchFamily="34" charset="0"/>
              <a:buChar char="•"/>
            </a:pPr>
            <a:r>
              <a:rPr lang="en-US" sz="2800" b="0" i="0" dirty="0">
                <a:solidFill>
                  <a:srgbClr val="374151"/>
                </a:solidFill>
                <a:effectLst/>
                <a:latin typeface="Times New Roman" panose="02020603050405020304" pitchFamily="18" charset="0"/>
                <a:cs typeface="Times New Roman" panose="02020603050405020304" pitchFamily="18" charset="0"/>
              </a:rPr>
              <a:t> Example: Analyzing a situation at work, considering facts and figures, and making a decision based on rational thought.</a:t>
            </a:r>
          </a:p>
          <a:p>
            <a:br>
              <a:rPr lang="en-US" sz="2800" dirty="0">
                <a:latin typeface="Times New Roman" panose="02020603050405020304" pitchFamily="18" charset="0"/>
                <a:cs typeface="Times New Roman" panose="02020603050405020304" pitchFamily="18" charset="0"/>
              </a:rPr>
            </a:b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BLE_ENDDRAG_ORIGIN_RECT" val="825*254"/>
  <p:tag name="TABLE_ENDDRAG_RECT" val="42*132*825*254"/>
</p:tagLst>
</file>

<file path=ppt/tags/tag2.xml><?xml version="1.0" encoding="utf-8"?>
<p:tagLst xmlns:a="http://schemas.openxmlformats.org/drawingml/2006/main" xmlns:r="http://schemas.openxmlformats.org/officeDocument/2006/relationships" xmlns:p="http://schemas.openxmlformats.org/presentationml/2006/main">
  <p:tag name="TABLE_ENDDRAG_ORIGIN_RECT" val="767*451"/>
  <p:tag name="TABLE_ENDDRAG_RECT" val="48*64*767*451"/>
</p:tagLst>
</file>

<file path=ppt/tags/tag3.xml><?xml version="1.0" encoding="utf-8"?>
<p:tagLst xmlns:a="http://schemas.openxmlformats.org/drawingml/2006/main" xmlns:r="http://schemas.openxmlformats.org/officeDocument/2006/relationships" xmlns:p="http://schemas.openxmlformats.org/presentationml/2006/main">
  <p:tag name="TABLE_ENDDRAG_ORIGIN_RECT" val="767*451"/>
  <p:tag name="TABLE_ENDDRAG_RECT" val="48*64*767*45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2402</Words>
  <Application>Microsoft Office PowerPoint</Application>
  <PresentationFormat>Widescreen</PresentationFormat>
  <Paragraphs>218</Paragraphs>
  <Slides>35</Slides>
  <Notes>15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35</vt:i4>
      </vt:variant>
    </vt:vector>
  </HeadingPairs>
  <TitlesOfParts>
    <vt:vector size="46" baseType="lpstr">
      <vt:lpstr>Mongolian Baiti</vt:lpstr>
      <vt:lpstr>Wingdings</vt:lpstr>
      <vt:lpstr>Helvetica</vt:lpstr>
      <vt:lpstr>Nunito Sans</vt:lpstr>
      <vt:lpstr>Poppins</vt:lpstr>
      <vt:lpstr>montserrat</vt:lpstr>
      <vt:lpstr>Arial</vt:lpstr>
      <vt:lpstr>Times New Roman</vt:lpstr>
      <vt:lpstr>Calibri</vt:lpstr>
      <vt:lpstr>Roboto</vt:lpstr>
      <vt:lpstr>Office Theme</vt:lpstr>
      <vt:lpstr>PowerPoint Presentation</vt:lpstr>
      <vt:lpstr>Transaction Analysis</vt:lpstr>
      <vt:lpstr>Transactional Analysis (TA) is a psychological theory and therapy that can be connected to the broader concept of emotional intelligence (EI).  Developed by psychiatrist Eric Berne, TA focuses on understanding and improving communication and relationships.  It provides a framework for analyzing human interactions and behavior, making it applicable to the development of emotional intelligence.</vt:lpstr>
      <vt:lpstr>Here's how certain aspects of TA relate to emotional intelligence:</vt:lpstr>
      <vt:lpstr>PowerPoint Presentation</vt:lpstr>
      <vt:lpstr>PowerPoint Presentation</vt:lpstr>
      <vt:lpstr>1. Parent Ego State: Critical and Nurturing Aspects</vt:lpstr>
      <vt:lpstr>1. Parent Ego State: Critical and Nurturing Aspects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Strokes in Transactional Analysis</vt:lpstr>
      <vt:lpstr>Introduction of strokes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Life positions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FACE-45</dc:creator>
  <cp:lastModifiedBy>Loner 03</cp:lastModifiedBy>
  <cp:revision>462</cp:revision>
  <dcterms:created xsi:type="dcterms:W3CDTF">2006-08-16T00:00:00Z</dcterms:created>
  <dcterms:modified xsi:type="dcterms:W3CDTF">2025-01-23T09:58:13Z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1033-12.2.0.19307</vt:lpwstr>
  </property>
  <property fmtid="{D5CDD505-2E9C-101B-9397-08002B2CF9AE}" pid="3" name="ICV">
    <vt:lpwstr>3100A474679C441091694B562AE36E6F</vt:lpwstr>
  </property>
</Properties>
</file>

<file path=docProps/thumbnail.jpeg>
</file>